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5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iane Santos | FCR Law" userId="890a87d8-9d7c-49e1-b32a-c1e5aa26c823" providerId="ADAL" clId="{B488C0BE-F81C-4589-8513-E2F64AFABE22}"/>
    <pc:docChg chg="modSld">
      <pc:chgData name="Laiane Santos | FCR Law" userId="890a87d8-9d7c-49e1-b32a-c1e5aa26c823" providerId="ADAL" clId="{B488C0BE-F81C-4589-8513-E2F64AFABE22}" dt="2023-08-24T17:43:34.525" v="3" actId="20577"/>
      <pc:docMkLst>
        <pc:docMk/>
      </pc:docMkLst>
      <pc:sldChg chg="modSp mod">
        <pc:chgData name="Laiane Santos | FCR Law" userId="890a87d8-9d7c-49e1-b32a-c1e5aa26c823" providerId="ADAL" clId="{B488C0BE-F81C-4589-8513-E2F64AFABE22}" dt="2023-08-24T17:43:34.525" v="3" actId="20577"/>
        <pc:sldMkLst>
          <pc:docMk/>
          <pc:sldMk cId="0" sldId="256"/>
        </pc:sldMkLst>
        <pc:spChg chg="mod">
          <ac:chgData name="Laiane Santos | FCR Law" userId="890a87d8-9d7c-49e1-b32a-c1e5aa26c823" providerId="ADAL" clId="{B488C0BE-F81C-4589-8513-E2F64AFABE22}" dt="2023-08-24T17:43:34.525" v="3" actId="20577"/>
          <ac:spMkLst>
            <pc:docMk/>
            <pc:sldMk cId="0" sldId="256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B2B4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B2B4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B2B4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B2B4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48611" y="0"/>
            <a:ext cx="10343388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45720"/>
                </a:moveTo>
                <a:lnTo>
                  <a:pt x="0" y="0"/>
                </a:lnTo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4424045" cy="6858000"/>
          </a:xfrm>
          <a:custGeom>
            <a:avLst/>
            <a:gdLst/>
            <a:ahLst/>
            <a:cxnLst/>
            <a:rect l="l" t="t" r="r" b="b"/>
            <a:pathLst>
              <a:path w="4424045" h="6858000">
                <a:moveTo>
                  <a:pt x="4001243" y="0"/>
                </a:moveTo>
                <a:lnTo>
                  <a:pt x="790466" y="0"/>
                </a:lnTo>
                <a:lnTo>
                  <a:pt x="0" y="2725016"/>
                </a:lnTo>
                <a:lnTo>
                  <a:pt x="0" y="6858000"/>
                </a:lnTo>
                <a:lnTo>
                  <a:pt x="2449358" y="6858000"/>
                </a:lnTo>
                <a:lnTo>
                  <a:pt x="4423537" y="52577"/>
                </a:lnTo>
                <a:lnTo>
                  <a:pt x="4001243" y="0"/>
                </a:lnTo>
                <a:close/>
              </a:path>
            </a:pathLst>
          </a:custGeom>
          <a:solidFill>
            <a:srgbClr val="0B2B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4424045" cy="6858000"/>
          </a:xfrm>
          <a:custGeom>
            <a:avLst/>
            <a:gdLst/>
            <a:ahLst/>
            <a:cxnLst/>
            <a:rect l="l" t="t" r="r" b="b"/>
            <a:pathLst>
              <a:path w="4424045" h="6858000">
                <a:moveTo>
                  <a:pt x="0" y="2725016"/>
                </a:moveTo>
                <a:lnTo>
                  <a:pt x="790466" y="0"/>
                </a:lnTo>
              </a:path>
              <a:path w="4424045" h="6858000">
                <a:moveTo>
                  <a:pt x="4001243" y="0"/>
                </a:moveTo>
                <a:lnTo>
                  <a:pt x="4423537" y="52577"/>
                </a:lnTo>
                <a:lnTo>
                  <a:pt x="2449358" y="6858000"/>
                </a:lnTo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2475865" cy="6858000"/>
          </a:xfrm>
          <a:custGeom>
            <a:avLst/>
            <a:gdLst/>
            <a:ahLst/>
            <a:cxnLst/>
            <a:rect l="l" t="t" r="r" b="b"/>
            <a:pathLst>
              <a:path w="2475865" h="6858000">
                <a:moveTo>
                  <a:pt x="2475435" y="0"/>
                </a:moveTo>
                <a:lnTo>
                  <a:pt x="0" y="0"/>
                </a:lnTo>
                <a:lnTo>
                  <a:pt x="0" y="6858000"/>
                </a:lnTo>
                <a:lnTo>
                  <a:pt x="1621660" y="6858000"/>
                </a:lnTo>
                <a:lnTo>
                  <a:pt x="2475435" y="0"/>
                </a:lnTo>
                <a:close/>
              </a:path>
            </a:pathLst>
          </a:custGeom>
          <a:solidFill>
            <a:srgbClr val="0B2B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159124" y="0"/>
            <a:ext cx="1177925" cy="2936875"/>
          </a:xfrm>
          <a:custGeom>
            <a:avLst/>
            <a:gdLst/>
            <a:ahLst/>
            <a:cxnLst/>
            <a:rect l="l" t="t" r="r" b="b"/>
            <a:pathLst>
              <a:path w="1177925" h="2936875">
                <a:moveTo>
                  <a:pt x="1177377" y="0"/>
                </a:moveTo>
                <a:lnTo>
                  <a:pt x="811006" y="0"/>
                </a:lnTo>
                <a:lnTo>
                  <a:pt x="0" y="2852039"/>
                </a:lnTo>
                <a:lnTo>
                  <a:pt x="342392" y="2936367"/>
                </a:lnTo>
                <a:lnTo>
                  <a:pt x="1177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073526" y="0"/>
            <a:ext cx="1550035" cy="4023995"/>
          </a:xfrm>
          <a:custGeom>
            <a:avLst/>
            <a:gdLst/>
            <a:ahLst/>
            <a:cxnLst/>
            <a:rect l="l" t="t" r="r" b="b"/>
            <a:pathLst>
              <a:path w="1550035" h="4023995">
                <a:moveTo>
                  <a:pt x="1549528" y="0"/>
                </a:moveTo>
                <a:lnTo>
                  <a:pt x="1105151" y="0"/>
                </a:lnTo>
                <a:lnTo>
                  <a:pt x="0" y="3920870"/>
                </a:lnTo>
                <a:lnTo>
                  <a:pt x="415417" y="4023613"/>
                </a:lnTo>
                <a:lnTo>
                  <a:pt x="1549528" y="0"/>
                </a:lnTo>
                <a:close/>
              </a:path>
            </a:pathLst>
          </a:custGeom>
          <a:solidFill>
            <a:srgbClr val="D755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25" y="369823"/>
            <a:ext cx="7981949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B2B4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15358" y="2129281"/>
            <a:ext cx="7118984" cy="3277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B2B4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careers@fcrlaw.com.b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863" y="5738571"/>
            <a:ext cx="21024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</a:rPr>
              <a:t>Currículos</a:t>
            </a:r>
            <a:r>
              <a:rPr sz="16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</a:rPr>
              <a:t>para: </a:t>
            </a:r>
            <a:r>
              <a:rPr sz="16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  <a:hlinkClick r:id="rId2"/>
              </a:rPr>
              <a:t>caree</a:t>
            </a:r>
            <a:r>
              <a:rPr sz="1600" spc="-10" dirty="0">
                <a:solidFill>
                  <a:srgbClr val="FFFFFF"/>
                </a:solidFill>
                <a:latin typeface="Arial MT"/>
                <a:cs typeface="Arial MT"/>
                <a:hlinkClick r:id="rId2"/>
              </a:rPr>
              <a:t>r</a:t>
            </a: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  <a:hlinkClick r:id="rId2"/>
              </a:rPr>
              <a:t>s@f</a:t>
            </a:r>
            <a:r>
              <a:rPr sz="1600" dirty="0">
                <a:solidFill>
                  <a:srgbClr val="FFFFFF"/>
                </a:solidFill>
                <a:latin typeface="Arial MT"/>
                <a:cs typeface="Arial MT"/>
                <a:hlinkClick r:id="rId2"/>
              </a:rPr>
              <a:t>c</a:t>
            </a: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  <a:hlinkClick r:id="rId2"/>
              </a:rPr>
              <a:t>rla</a:t>
            </a:r>
            <a:r>
              <a:rPr sz="1600" spc="-100" dirty="0">
                <a:solidFill>
                  <a:srgbClr val="FFFFFF"/>
                </a:solidFill>
                <a:latin typeface="Arial MT"/>
                <a:cs typeface="Arial MT"/>
                <a:hlinkClick r:id="rId2"/>
              </a:rPr>
              <a:t>w</a:t>
            </a: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  <a:hlinkClick r:id="rId2"/>
              </a:rPr>
              <a:t>.com.br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6427" y="587629"/>
            <a:ext cx="3063240" cy="80225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08863" y="1505457"/>
            <a:ext cx="2576195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solidFill>
                  <a:srgbClr val="FFFFFF"/>
                </a:solidFill>
                <a:latin typeface="Arial MT"/>
                <a:cs typeface="Arial MT"/>
              </a:rPr>
              <a:t>OPO</a:t>
            </a:r>
            <a:r>
              <a:rPr sz="2300" spc="-3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300" dirty="0">
                <a:solidFill>
                  <a:srgbClr val="FFFFFF"/>
                </a:solidFill>
                <a:latin typeface="Arial MT"/>
                <a:cs typeface="Arial MT"/>
              </a:rPr>
              <a:t>TU</a:t>
            </a:r>
            <a:r>
              <a:rPr sz="2300" spc="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300" dirty="0">
                <a:solidFill>
                  <a:srgbClr val="FFFFFF"/>
                </a:solidFill>
                <a:latin typeface="Arial MT"/>
                <a:cs typeface="Arial MT"/>
              </a:rPr>
              <a:t>IDA</a:t>
            </a:r>
            <a:r>
              <a:rPr sz="2300" spc="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300" dirty="0">
                <a:solidFill>
                  <a:srgbClr val="FFFFFF"/>
                </a:solidFill>
                <a:latin typeface="Arial MT"/>
                <a:cs typeface="Arial MT"/>
              </a:rPr>
              <a:t>ES</a:t>
            </a:r>
            <a:endParaRPr sz="23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95516" y="1581911"/>
            <a:ext cx="2660015" cy="0"/>
          </a:xfrm>
          <a:custGeom>
            <a:avLst/>
            <a:gdLst/>
            <a:ahLst/>
            <a:cxnLst/>
            <a:rect l="l" t="t" r="r" b="b"/>
            <a:pathLst>
              <a:path w="2660015">
                <a:moveTo>
                  <a:pt x="0" y="0"/>
                </a:moveTo>
                <a:lnTo>
                  <a:pt x="2660015" y="0"/>
                </a:lnTo>
              </a:path>
            </a:pathLst>
          </a:custGeom>
          <a:ln w="76200">
            <a:solidFill>
              <a:srgbClr val="D755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4515358" y="2129281"/>
            <a:ext cx="7118984" cy="38209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Principais</a:t>
            </a:r>
            <a:r>
              <a:rPr spc="-15" dirty="0"/>
              <a:t> </a:t>
            </a:r>
            <a:r>
              <a:rPr spc="-5" dirty="0"/>
              <a:t>atividades: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/>
          </a:p>
          <a:p>
            <a:pPr marL="299085" marR="396875" indent="-287020">
              <a:lnSpc>
                <a:spcPct val="100000"/>
              </a:lnSpc>
              <a:spcBef>
                <a:spcPts val="5"/>
              </a:spcBef>
              <a:buChar char="•"/>
              <a:tabLst>
                <a:tab pos="299085" algn="l"/>
                <a:tab pos="299720" algn="l"/>
              </a:tabLst>
            </a:pPr>
            <a:r>
              <a:rPr sz="1500" b="0" dirty="0">
                <a:latin typeface="Arial MT"/>
                <a:cs typeface="Arial MT"/>
              </a:rPr>
              <a:t>Elaborar </a:t>
            </a:r>
            <a:r>
              <a:rPr sz="1500" b="0" spc="-5" dirty="0">
                <a:latin typeface="Arial MT"/>
                <a:cs typeface="Arial MT"/>
              </a:rPr>
              <a:t>protocolos </a:t>
            </a:r>
            <a:r>
              <a:rPr sz="1500" b="0" dirty="0">
                <a:latin typeface="Arial MT"/>
                <a:cs typeface="Arial MT"/>
              </a:rPr>
              <a:t>e minutas </a:t>
            </a:r>
            <a:r>
              <a:rPr sz="1500" b="0" spc="-5" dirty="0">
                <a:latin typeface="Arial MT"/>
                <a:cs typeface="Arial MT"/>
              </a:rPr>
              <a:t>de petições </a:t>
            </a:r>
            <a:r>
              <a:rPr sz="1500" b="0" dirty="0">
                <a:latin typeface="Arial MT"/>
                <a:cs typeface="Arial MT"/>
              </a:rPr>
              <a:t>(adm. e </a:t>
            </a:r>
            <a:r>
              <a:rPr sz="1500" b="0" spc="-5" dirty="0">
                <a:latin typeface="Arial MT"/>
                <a:cs typeface="Arial MT"/>
              </a:rPr>
              <a:t>judicial) para </a:t>
            </a:r>
            <a:r>
              <a:rPr sz="1500" b="0" dirty="0">
                <a:latin typeface="Arial MT"/>
                <a:cs typeface="Arial MT"/>
              </a:rPr>
              <a:t>revisão </a:t>
            </a:r>
            <a:r>
              <a:rPr sz="1500" b="0" spc="-5" dirty="0">
                <a:latin typeface="Arial MT"/>
                <a:cs typeface="Arial MT"/>
              </a:rPr>
              <a:t>dos </a:t>
            </a:r>
            <a:r>
              <a:rPr sz="1500" b="0" spc="-405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advogados</a:t>
            </a:r>
            <a:endParaRPr sz="150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500" b="0" spc="-5" dirty="0">
                <a:latin typeface="Arial MT"/>
                <a:cs typeface="Arial MT"/>
              </a:rPr>
              <a:t>Realizar</a:t>
            </a:r>
            <a:r>
              <a:rPr sz="1500" b="0" spc="-35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pesquisas</a:t>
            </a:r>
            <a:r>
              <a:rPr sz="1500" b="0" spc="-35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jurisprudenciais</a:t>
            </a:r>
            <a:endParaRPr sz="1500" dirty="0">
              <a:latin typeface="Arial MT"/>
              <a:cs typeface="Arial MT"/>
            </a:endParaRPr>
          </a:p>
          <a:p>
            <a:pPr marL="299085" marR="5080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500" b="0" spc="-5" dirty="0">
                <a:latin typeface="Arial MT"/>
                <a:cs typeface="Arial MT"/>
              </a:rPr>
              <a:t>Controlar </a:t>
            </a:r>
            <a:r>
              <a:rPr sz="1500" b="0" dirty="0">
                <a:latin typeface="Arial MT"/>
                <a:cs typeface="Arial MT"/>
              </a:rPr>
              <a:t>o </a:t>
            </a:r>
            <a:r>
              <a:rPr sz="1500" b="0" spc="-5" dirty="0">
                <a:latin typeface="Arial MT"/>
                <a:cs typeface="Arial MT"/>
              </a:rPr>
              <a:t>andamento de processos no push/sites de </a:t>
            </a:r>
            <a:r>
              <a:rPr sz="1500" b="0" dirty="0">
                <a:latin typeface="Arial MT"/>
                <a:cs typeface="Arial MT"/>
              </a:rPr>
              <a:t>tribunais e </a:t>
            </a:r>
            <a:r>
              <a:rPr lang="pt-BR" sz="1500" b="0" spc="-5" dirty="0">
                <a:latin typeface="Arial MT"/>
                <a:cs typeface="Arial MT"/>
              </a:rPr>
              <a:t>acompanhamento</a:t>
            </a:r>
            <a:r>
              <a:rPr sz="1500" b="0" spc="-5" dirty="0">
                <a:latin typeface="Arial MT"/>
                <a:cs typeface="Arial MT"/>
              </a:rPr>
              <a:t> </a:t>
            </a:r>
            <a:r>
              <a:rPr lang="pt-BR" sz="1500" b="0" spc="-5" dirty="0">
                <a:latin typeface="Arial MT"/>
                <a:cs typeface="Arial MT"/>
              </a:rPr>
              <a:t>d</a:t>
            </a:r>
            <a:r>
              <a:rPr sz="1500" b="0" spc="-5" dirty="0">
                <a:latin typeface="Arial MT"/>
                <a:cs typeface="Arial MT"/>
              </a:rPr>
              <a:t>as </a:t>
            </a:r>
            <a:r>
              <a:rPr sz="1500" b="0" spc="-405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publicações</a:t>
            </a:r>
            <a:r>
              <a:rPr sz="1500" b="0" spc="-10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nos diários</a:t>
            </a:r>
            <a:r>
              <a:rPr sz="1500" b="0" spc="-10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oficiais para </a:t>
            </a:r>
            <a:r>
              <a:rPr sz="1500" b="0" dirty="0">
                <a:latin typeface="Arial MT"/>
                <a:cs typeface="Arial MT"/>
              </a:rPr>
              <a:t>reporte</a:t>
            </a:r>
            <a:r>
              <a:rPr sz="1500" b="0" spc="-5" dirty="0">
                <a:latin typeface="Arial MT"/>
                <a:cs typeface="Arial MT"/>
              </a:rPr>
              <a:t> aos advogados</a:t>
            </a:r>
            <a:endParaRPr sz="150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500" b="0" dirty="0">
                <a:latin typeface="Arial MT"/>
                <a:cs typeface="Arial MT"/>
              </a:rPr>
              <a:t>Preparar</a:t>
            </a:r>
            <a:r>
              <a:rPr sz="1500" b="0" spc="-10" dirty="0">
                <a:latin typeface="Arial MT"/>
                <a:cs typeface="Arial MT"/>
              </a:rPr>
              <a:t> </a:t>
            </a:r>
            <a:r>
              <a:rPr sz="1500" b="0" dirty="0">
                <a:latin typeface="Arial MT"/>
                <a:cs typeface="Arial MT"/>
              </a:rPr>
              <a:t>minutas</a:t>
            </a:r>
            <a:r>
              <a:rPr sz="1500" b="0" spc="-10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de</a:t>
            </a:r>
            <a:r>
              <a:rPr sz="1500" b="0" spc="-10" dirty="0">
                <a:latin typeface="Arial MT"/>
                <a:cs typeface="Arial MT"/>
              </a:rPr>
              <a:t> </a:t>
            </a:r>
            <a:r>
              <a:rPr sz="1500" b="0" dirty="0">
                <a:latin typeface="Arial MT"/>
                <a:cs typeface="Arial MT"/>
              </a:rPr>
              <a:t>relatórios</a:t>
            </a:r>
            <a:r>
              <a:rPr sz="1500" b="0" spc="-10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processuais</a:t>
            </a:r>
            <a:r>
              <a:rPr sz="1500" b="0" spc="-15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para</a:t>
            </a:r>
            <a:r>
              <a:rPr sz="1500" b="0" spc="-10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envio</a:t>
            </a:r>
            <a:r>
              <a:rPr sz="1500" b="0" spc="-15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ao</a:t>
            </a:r>
            <a:r>
              <a:rPr sz="1500" b="0" spc="-15" dirty="0">
                <a:latin typeface="Arial MT"/>
                <a:cs typeface="Arial MT"/>
              </a:rPr>
              <a:t> </a:t>
            </a:r>
            <a:r>
              <a:rPr sz="1500" b="0" dirty="0">
                <a:latin typeface="Arial MT"/>
                <a:cs typeface="Arial MT"/>
              </a:rPr>
              <a:t>cliente</a:t>
            </a:r>
            <a:endParaRPr sz="1500" dirty="0">
              <a:latin typeface="Arial MT"/>
              <a:cs typeface="Arial MT"/>
            </a:endParaRPr>
          </a:p>
          <a:p>
            <a:pPr marL="299085" marR="161290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500" b="0" spc="-5" dirty="0">
                <a:latin typeface="Arial MT"/>
                <a:cs typeface="Arial MT"/>
              </a:rPr>
              <a:t>Dar </a:t>
            </a:r>
            <a:r>
              <a:rPr sz="1500" b="0" dirty="0">
                <a:latin typeface="Arial MT"/>
                <a:cs typeface="Arial MT"/>
              </a:rPr>
              <a:t>suporte a </a:t>
            </a:r>
            <a:r>
              <a:rPr sz="1500" b="0" spc="-5" dirty="0">
                <a:latin typeface="Arial MT"/>
                <a:cs typeface="Arial MT"/>
              </a:rPr>
              <a:t>emissão de </a:t>
            </a:r>
            <a:r>
              <a:rPr sz="1500" b="0" dirty="0">
                <a:latin typeface="Arial MT"/>
                <a:cs typeface="Arial MT"/>
              </a:rPr>
              <a:t>certidões e formulários </a:t>
            </a:r>
            <a:r>
              <a:rPr sz="1500" b="0" spc="-5" dirty="0">
                <a:latin typeface="Arial MT"/>
                <a:cs typeface="Arial MT"/>
              </a:rPr>
              <a:t>nos </a:t>
            </a:r>
            <a:r>
              <a:rPr sz="1500" b="0" dirty="0">
                <a:latin typeface="Arial MT"/>
                <a:cs typeface="Arial MT"/>
              </a:rPr>
              <a:t>sites </a:t>
            </a:r>
            <a:r>
              <a:rPr sz="1500" b="0" spc="-5" dirty="0">
                <a:latin typeface="Arial MT"/>
                <a:cs typeface="Arial MT"/>
              </a:rPr>
              <a:t>de apoio </a:t>
            </a:r>
            <a:r>
              <a:rPr sz="1500" b="0" dirty="0">
                <a:latin typeface="Arial MT"/>
                <a:cs typeface="Arial MT"/>
              </a:rPr>
              <a:t>a trabalho </a:t>
            </a:r>
            <a:r>
              <a:rPr sz="1500" b="0" spc="-405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jurídico</a:t>
            </a:r>
            <a:endParaRPr sz="150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500" b="0" spc="-5" dirty="0">
                <a:latin typeface="Arial MT"/>
                <a:cs typeface="Arial MT"/>
              </a:rPr>
              <a:t>Realizar</a:t>
            </a:r>
            <a:r>
              <a:rPr sz="1500" b="0" spc="-20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diligências</a:t>
            </a:r>
            <a:r>
              <a:rPr sz="1500" b="0" spc="-15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em</a:t>
            </a:r>
            <a:r>
              <a:rPr sz="1500" b="0" spc="-15" dirty="0">
                <a:latin typeface="Arial MT"/>
                <a:cs typeface="Arial MT"/>
              </a:rPr>
              <a:t> </a:t>
            </a:r>
            <a:r>
              <a:rPr sz="1500" b="0" dirty="0">
                <a:latin typeface="Arial MT"/>
                <a:cs typeface="Arial MT"/>
              </a:rPr>
              <a:t>fóruns,</a:t>
            </a:r>
            <a:r>
              <a:rPr sz="1500" b="0" spc="-10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órgãos</a:t>
            </a:r>
            <a:r>
              <a:rPr sz="1500" b="0" spc="-15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administrativos,</a:t>
            </a:r>
            <a:r>
              <a:rPr sz="1500" b="0" spc="-15" dirty="0">
                <a:latin typeface="Arial MT"/>
                <a:cs typeface="Arial MT"/>
              </a:rPr>
              <a:t> </a:t>
            </a:r>
            <a:r>
              <a:rPr sz="1500" b="0" spc="-5" dirty="0">
                <a:latin typeface="Arial MT"/>
                <a:cs typeface="Arial MT"/>
              </a:rPr>
              <a:t>etc.</a:t>
            </a:r>
            <a:endParaRPr sz="15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700" dirty="0">
              <a:latin typeface="Arial MT"/>
              <a:cs typeface="Arial MT"/>
            </a:endParaRPr>
          </a:p>
          <a:p>
            <a:pPr marL="43180">
              <a:lnSpc>
                <a:spcPct val="100000"/>
              </a:lnSpc>
            </a:pPr>
            <a:r>
              <a:rPr spc="-5" dirty="0" err="1"/>
              <a:t>Principais</a:t>
            </a:r>
            <a:r>
              <a:rPr dirty="0"/>
              <a:t> </a:t>
            </a:r>
            <a:r>
              <a:rPr spc="-5" dirty="0" err="1"/>
              <a:t>pré-requisitos</a:t>
            </a:r>
            <a:r>
              <a:rPr spc="-5" dirty="0"/>
              <a:t>:</a:t>
            </a:r>
            <a:endParaRPr lang="pt-BR" spc="-5" dirty="0"/>
          </a:p>
          <a:p>
            <a:pPr marL="43180">
              <a:lnSpc>
                <a:spcPct val="100000"/>
              </a:lnSpc>
            </a:pPr>
            <a:endParaRPr lang="pt-BR" spc="-5" dirty="0"/>
          </a:p>
          <a:p>
            <a:pPr marL="43180">
              <a:lnSpc>
                <a:spcPct val="100000"/>
              </a:lnSpc>
            </a:pPr>
            <a:endParaRPr spc="-5" dirty="0"/>
          </a:p>
        </p:txBody>
      </p:sp>
      <p:sp>
        <p:nvSpPr>
          <p:cNvPr id="7" name="object 7"/>
          <p:cNvSpPr txBox="1"/>
          <p:nvPr/>
        </p:nvSpPr>
        <p:spPr>
          <a:xfrm>
            <a:off x="4546117" y="5649950"/>
            <a:ext cx="5283683" cy="780983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290"/>
              </a:spcBef>
              <a:buChar char="•"/>
              <a:tabLst>
                <a:tab pos="299085" algn="l"/>
                <a:tab pos="299720" algn="l"/>
              </a:tabLst>
            </a:pP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Cursando</a:t>
            </a:r>
            <a:r>
              <a:rPr sz="1500" spc="-15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spc="-5" dirty="0" err="1">
                <a:solidFill>
                  <a:srgbClr val="0B2B46"/>
                </a:solidFill>
                <a:latin typeface="Arial MT"/>
                <a:cs typeface="Arial MT"/>
              </a:rPr>
              <a:t>Direito</a:t>
            </a: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lang="pt-BR" sz="1500" spc="-5" dirty="0">
                <a:solidFill>
                  <a:srgbClr val="0B2B46"/>
                </a:solidFill>
                <a:latin typeface="Arial MT"/>
                <a:cs typeface="Arial MT"/>
              </a:rPr>
              <a:t>no 3º</a:t>
            </a:r>
            <a:r>
              <a:rPr sz="1500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spc="-5" dirty="0" err="1">
                <a:solidFill>
                  <a:srgbClr val="0B2B46"/>
                </a:solidFill>
                <a:latin typeface="Arial MT"/>
                <a:cs typeface="Arial MT"/>
              </a:rPr>
              <a:t>ao</a:t>
            </a:r>
            <a:r>
              <a:rPr sz="1500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lang="pt-BR" sz="1500" spc="-5" dirty="0">
                <a:solidFill>
                  <a:srgbClr val="0B2B46"/>
                </a:solidFill>
                <a:latin typeface="Arial MT"/>
                <a:cs typeface="Arial MT"/>
              </a:rPr>
              <a:t>4</a:t>
            </a:r>
            <a:r>
              <a:rPr lang="pt-BR" sz="1500" spc="-5">
                <a:solidFill>
                  <a:srgbClr val="0B2B46"/>
                </a:solidFill>
                <a:latin typeface="Arial MT"/>
                <a:cs typeface="Arial MT"/>
              </a:rPr>
              <a:t>º</a:t>
            </a: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 ano</a:t>
            </a:r>
            <a:r>
              <a:rPr sz="1500" spc="5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de </a:t>
            </a:r>
            <a:r>
              <a:rPr sz="1500" dirty="0" err="1">
                <a:solidFill>
                  <a:srgbClr val="0B2B46"/>
                </a:solidFill>
                <a:latin typeface="Arial MT"/>
                <a:cs typeface="Arial MT"/>
              </a:rPr>
              <a:t>faculdade</a:t>
            </a:r>
            <a:endParaRPr sz="150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spcBef>
                <a:spcPts val="195"/>
              </a:spcBef>
              <a:buChar char="•"/>
              <a:tabLst>
                <a:tab pos="299085" algn="l"/>
                <a:tab pos="299720" algn="l"/>
              </a:tabLst>
            </a:pP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Experiência</a:t>
            </a:r>
            <a:r>
              <a:rPr sz="1500" spc="15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na</a:t>
            </a:r>
            <a:r>
              <a:rPr sz="1500" spc="10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área</a:t>
            </a:r>
            <a:r>
              <a:rPr sz="1500" spc="15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de</a:t>
            </a:r>
            <a:r>
              <a:rPr sz="1500" spc="10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Contencioso</a:t>
            </a:r>
            <a:r>
              <a:rPr sz="1500" spc="-45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Tributário</a:t>
            </a:r>
            <a:r>
              <a:rPr sz="1500" spc="15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B2B46"/>
                </a:solidFill>
                <a:latin typeface="Arial MT"/>
                <a:cs typeface="Arial MT"/>
              </a:rPr>
              <a:t>é</a:t>
            </a:r>
            <a:r>
              <a:rPr sz="1500" spc="5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desejável</a:t>
            </a:r>
            <a:endParaRPr sz="150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spcBef>
                <a:spcPts val="200"/>
              </a:spcBef>
              <a:buChar char="•"/>
              <a:tabLst>
                <a:tab pos="299085" algn="l"/>
                <a:tab pos="299720" algn="l"/>
              </a:tabLst>
            </a:pPr>
            <a:r>
              <a:rPr sz="1500" dirty="0">
                <a:solidFill>
                  <a:srgbClr val="0B2B46"/>
                </a:solidFill>
                <a:latin typeface="Arial MT"/>
                <a:cs typeface="Arial MT"/>
              </a:rPr>
              <a:t>Inglês</a:t>
            </a:r>
            <a:r>
              <a:rPr sz="1500" spc="-35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B2B46"/>
                </a:solidFill>
                <a:latin typeface="Arial MT"/>
                <a:cs typeface="Arial MT"/>
              </a:rPr>
              <a:t>avançado</a:t>
            </a:r>
            <a:r>
              <a:rPr sz="1500" spc="-15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B2B46"/>
                </a:solidFill>
                <a:latin typeface="Arial MT"/>
                <a:cs typeface="Arial MT"/>
              </a:rPr>
              <a:t>é</a:t>
            </a:r>
            <a:r>
              <a:rPr sz="1500" spc="-20" dirty="0">
                <a:solidFill>
                  <a:srgbClr val="0B2B4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B2B46"/>
                </a:solidFill>
                <a:latin typeface="Arial MT"/>
                <a:cs typeface="Arial MT"/>
              </a:rPr>
              <a:t>desejável</a:t>
            </a:r>
            <a:endParaRPr sz="150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73525" marR="5080" indent="601980">
              <a:lnSpc>
                <a:spcPct val="100000"/>
              </a:lnSpc>
              <a:spcBef>
                <a:spcPts val="95"/>
              </a:spcBef>
            </a:pPr>
            <a:r>
              <a:rPr spc="-45" dirty="0"/>
              <a:t>Vaga</a:t>
            </a:r>
            <a:r>
              <a:rPr spc="5" dirty="0"/>
              <a:t> </a:t>
            </a:r>
            <a:r>
              <a:rPr spc="-5" dirty="0"/>
              <a:t>de</a:t>
            </a:r>
            <a:r>
              <a:rPr spc="5" dirty="0"/>
              <a:t> </a:t>
            </a:r>
            <a:r>
              <a:rPr spc="-5" dirty="0"/>
              <a:t>estágio </a:t>
            </a:r>
            <a:r>
              <a:rPr dirty="0"/>
              <a:t> </a:t>
            </a:r>
            <a:r>
              <a:rPr spc="-5" dirty="0"/>
              <a:t>Contencioso</a:t>
            </a:r>
            <a:r>
              <a:rPr spc="10" dirty="0"/>
              <a:t> </a:t>
            </a:r>
            <a:r>
              <a:rPr spc="-20" dirty="0"/>
              <a:t>Tributário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119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Arial MT</vt:lpstr>
      <vt:lpstr>Calibri</vt:lpstr>
      <vt:lpstr>Office Theme</vt:lpstr>
      <vt:lpstr>Vaga de estágio  Contencioso Tributário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 Sogorski</dc:creator>
  <cp:lastModifiedBy>Laiane Santos | FCR Law</cp:lastModifiedBy>
  <cp:revision>1</cp:revision>
  <dcterms:created xsi:type="dcterms:W3CDTF">2023-01-24T14:37:16Z</dcterms:created>
  <dcterms:modified xsi:type="dcterms:W3CDTF">2023-08-24T17:43:40Z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2023-01-24T00:00:00Z</vt:filetime>
  </property>
</Properties>
</file>