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CCECFF"/>
    <a:srgbClr val="0000F8"/>
    <a:srgbClr val="003AF4"/>
    <a:srgbClr val="000094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8A6C3-65F4-42C4-960C-20660F2F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20E27-D4B6-4950-AC7E-C841D038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461FB2-2194-4753-94F9-035B712F8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A189-D422-41B2-BCB3-0E6AE08239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9338D-27DC-4BEF-B82C-C792351BF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45158-1F3E-4BB2-9C3D-725A38359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8995C-39D4-49BC-82ED-D94508CD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6A67-4FDB-4C58-B22C-DAFA420CF5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78770-6392-4D60-B130-EA37BB602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05F9-4E1E-43E9-9BBF-286A2CE2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77D5F-BAD8-43D1-9C9F-F6E81D4F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015C-35ED-488A-93F4-5DA85B7474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016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89909-845D-471F-AD7D-3B6968FB7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F8C1A-BC67-4A5F-BED5-73C538B25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0DB876-C924-4B77-905D-81313EE0F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4A14-171B-4664-B75B-3D52F6B73F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0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395B6-C5DC-450A-A207-EC5288149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B61AAE-136A-4EB2-BAE3-FD3F7203D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1A13-B5B5-451A-90C2-A604B036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CF6-F8F4-4E15-B1A0-B87E934C74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527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A3270F-51F8-49C5-938A-A523EC9B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9F4E1-CA7B-4278-8E72-F06C4F26A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B2378-B384-48E2-AB93-AEFCA1A7A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C0EB-09F0-40E9-9FBF-53E1EE2450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8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81F61-0739-4769-A477-110486BCF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B3433-7FF4-4C56-93E0-1FCB594E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CCC7CE-F3C4-4C4D-A122-78ECF4F15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49A02-3E30-4C7B-9D2E-2867B02BF1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07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DFAEE-B08B-4F3E-B866-7209DEEA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B5C358-72E9-4631-9E4E-1C807480F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DD6EE1-C393-4AC8-A14B-B7C8ED649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0369-0FFB-4C70-A662-02B178570C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44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2F5E2-4A49-42F9-93AE-97D7F09CC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F31E9-96CE-489D-9533-8D715878C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061021-7B33-43B5-9D95-D10434768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354-2397-4CDE-A2CF-644BCEC87C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44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B27C9F-BBC3-48D1-B0F4-F3094CB6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6ADD3F-CD49-4B64-ABB1-37627DBC3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B5C6F-7A39-415E-9C1B-417CDAA7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C9A5-6636-482A-8932-677DFFB721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24E82-481B-427D-9AD1-14F6E5033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F7ECB-5C32-4408-8A60-0C04866D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7EF43-3670-495D-AE81-1348D1F16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3BD41-BE76-4885-8FCD-C598939C42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5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7DA7-575A-4CB4-9868-36774CFE1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1F5F-FC48-4B8A-BDE0-6FEEE1FC8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35F57-8204-4128-9E33-56F3E1CE6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73AD-128F-4C56-84F0-AA3C1A0DA4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72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734273-09B5-4914-901B-7358F7D3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9C7BBD-2CA5-4EC0-99E1-350E60A0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D8F4E-519A-4016-B232-A4B546C3C2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226634-02D7-4367-94FB-405039B1A6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C66C65-3F99-46F4-A029-9AD3CC0F5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45C483CC-EE73-4610-8B88-CAD100E4AD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sp@yarshell.com.br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3">
            <a:extLst>
              <a:ext uri="{FF2B5EF4-FFF2-40B4-BE49-F238E27FC236}">
                <a16:creationId xmlns:a16="http://schemas.microsoft.com/office/drawing/2014/main" id="{68513A52-9DA8-4932-9E93-14BD89C04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6688" y="1141473"/>
            <a:ext cx="9572625" cy="524027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4343FF"/>
              </a:gs>
              <a:gs pos="50000">
                <a:srgbClr val="CCECFF"/>
              </a:gs>
              <a:gs pos="100000">
                <a:srgbClr val="4343FF"/>
              </a:gs>
            </a:gsLst>
            <a:lin ang="2700000" scaled="1"/>
          </a:gradFill>
          <a:ln w="31750" cmpd="thinThick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pt-BR" sz="1700" b="1" i="1" dirty="0">
                <a:solidFill>
                  <a:srgbClr val="FF0000"/>
                </a:solidFill>
              </a:rPr>
              <a:t>ESTAMOS CONTRATANDO ESTUDANTES DO </a:t>
            </a:r>
            <a:r>
              <a:rPr lang="pt-BR" sz="1700" b="1" i="1" u="sng" dirty="0">
                <a:solidFill>
                  <a:srgbClr val="FF0000"/>
                </a:solidFill>
              </a:rPr>
              <a:t>3º e 4º ANO </a:t>
            </a:r>
          </a:p>
          <a:p>
            <a:pPr algn="ctr">
              <a:buFontTx/>
              <a:buNone/>
              <a:defRPr/>
            </a:pPr>
            <a:r>
              <a:rPr lang="pt-BR" sz="1700" b="1" i="1" dirty="0">
                <a:solidFill>
                  <a:srgbClr val="FF0000"/>
                </a:solidFill>
              </a:rPr>
              <a:t>PARA ESTÁGIO NA ÁREA DO CONTENCIOSO CÍVEL.</a:t>
            </a:r>
          </a:p>
          <a:p>
            <a:pPr>
              <a:buFontTx/>
              <a:buNone/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Estágio de 2ª à 6ª feira - atividades predominantemente internas. </a:t>
            </a:r>
          </a:p>
          <a:p>
            <a:pPr>
              <a:defRPr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Trabalho híbrido, ou seja, parte presencial e parte home office.</a:t>
            </a:r>
            <a:endParaRPr lang="pt-BR" sz="1800" dirty="0"/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Necessário experiência prévia em contencioso cível.</a:t>
            </a:r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</a:rPr>
              <a:t>Principais atribuições</a:t>
            </a:r>
            <a:r>
              <a:rPr lang="pt-BR" sz="1800" dirty="0">
                <a:solidFill>
                  <a:srgbClr val="1C1E21"/>
                </a:solidFill>
                <a:latin typeface="Calibri" panose="020F0502020204030204" pitchFamily="34" charset="0"/>
              </a:rPr>
              <a:t>: Acompanhamentos processuais, elaboração de relatórios, diligências externas, elaboração de peças processuais de baixa e média complexidade, entre outras.</a:t>
            </a:r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  <a:latin typeface="Calibri" panose="020F0502020204030204" pitchFamily="34" charset="0"/>
              </a:rPr>
              <a:t>Valor da Bolsa:</a:t>
            </a:r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Seguro de vida e  Férias remuneradas</a:t>
            </a:r>
          </a:p>
          <a:p>
            <a:pPr>
              <a:defRPr/>
            </a:pPr>
            <a:r>
              <a:rPr lang="pt-BR" sz="1800" dirty="0"/>
              <a:t>Convênio odontológico opcional. </a:t>
            </a:r>
          </a:p>
          <a:p>
            <a:pPr algn="ctr">
              <a:buFontTx/>
              <a:buNone/>
              <a:defRPr/>
            </a:pPr>
            <a:r>
              <a:rPr lang="pt-BR" sz="1400" b="1" i="1" dirty="0"/>
              <a:t>Os interessados devem encaminhar o currículo através do e-mail: </a:t>
            </a:r>
            <a:r>
              <a:rPr lang="pt-BR" sz="14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csp@yarshell.com.br</a:t>
            </a:r>
            <a:endParaRPr lang="pt-BR" sz="1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pt-BR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Assunto: Estagiário </a:t>
            </a:r>
            <a:r>
              <a:rPr lang="pt-BR" sz="14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xºano</a:t>
            </a:r>
            <a:r>
              <a:rPr lang="pt-BR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(mencionar o ano que está cursando)</a:t>
            </a:r>
          </a:p>
          <a:p>
            <a:pPr algn="ctr">
              <a:buFontTx/>
              <a:buNone/>
              <a:defRPr/>
            </a:pPr>
            <a:endParaRPr lang="pt-B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endParaRPr lang="pt-BR" sz="2000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BE884D8-4BF6-4C4C-945F-522A0633403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2" b="30630"/>
          <a:stretch/>
        </p:blipFill>
        <p:spPr bwMode="auto">
          <a:xfrm>
            <a:off x="7401272" y="260648"/>
            <a:ext cx="1810916" cy="880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25FA710-D8A6-1187-A0D5-0621EEBBC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92597"/>
              </p:ext>
            </p:extLst>
          </p:nvPr>
        </p:nvGraphicFramePr>
        <p:xfrm>
          <a:off x="848545" y="4293096"/>
          <a:ext cx="8363643" cy="723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8218">
                  <a:extLst>
                    <a:ext uri="{9D8B030D-6E8A-4147-A177-3AD203B41FA5}">
                      <a16:colId xmlns:a16="http://schemas.microsoft.com/office/drawing/2014/main" val="2982552771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578408619"/>
                    </a:ext>
                  </a:extLst>
                </a:gridCol>
                <a:gridCol w="1498308">
                  <a:extLst>
                    <a:ext uri="{9D8B030D-6E8A-4147-A177-3AD203B41FA5}">
                      <a16:colId xmlns:a16="http://schemas.microsoft.com/office/drawing/2014/main" val="727139499"/>
                    </a:ext>
                  </a:extLst>
                </a:gridCol>
                <a:gridCol w="1381152">
                  <a:extLst>
                    <a:ext uri="{9D8B030D-6E8A-4147-A177-3AD203B41FA5}">
                      <a16:colId xmlns:a16="http://schemas.microsoft.com/office/drawing/2014/main" val="886987363"/>
                    </a:ext>
                  </a:extLst>
                </a:gridCol>
                <a:gridCol w="1592161">
                  <a:extLst>
                    <a:ext uri="{9D8B030D-6E8A-4147-A177-3AD203B41FA5}">
                      <a16:colId xmlns:a16="http://schemas.microsoft.com/office/drawing/2014/main" val="1743328772"/>
                    </a:ext>
                  </a:extLst>
                </a:gridCol>
              </a:tblGrid>
              <a:tr h="1924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Ano de curso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Valor da bolsa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+ Aux. Transporte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sng" strike="noStrike">
                          <a:effectLst/>
                        </a:rPr>
                        <a:t> </a:t>
                      </a:r>
                      <a:endParaRPr lang="pt-BR" sz="1100" b="1" i="0" u="sng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5332857"/>
                  </a:ext>
                </a:extLst>
              </a:tr>
              <a:tr h="17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3.º ano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R$ 1.890,00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R$ 210,00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R$ 2.100,00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-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3458616"/>
                  </a:ext>
                </a:extLst>
              </a:tr>
              <a:tr h="17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4.º ano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R$ 2.185,00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R$ 210,00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R$ 2.395,00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Sem carteira OAB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2442969"/>
                  </a:ext>
                </a:extLst>
              </a:tr>
              <a:tr h="17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4.º ano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R$ 2.410,00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R$ 210,00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u="none" strike="noStrike">
                          <a:effectLst/>
                        </a:rPr>
                        <a:t>R$ 2.620,00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 Com Carteira OAB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80517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178</Words>
  <Application>Microsoft Office PowerPoint</Application>
  <PresentationFormat>Papel A4 (210 x 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Design padrão</vt:lpstr>
      <vt:lpstr>Apresentação do PowerPoint</vt:lpstr>
    </vt:vector>
  </TitlesOfParts>
  <Company>ymc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Meire</dc:creator>
  <cp:lastModifiedBy>Maria Cristina Seminati Pacheco | Yarshell Advogados</cp:lastModifiedBy>
  <cp:revision>44</cp:revision>
  <dcterms:created xsi:type="dcterms:W3CDTF">2004-03-29T18:21:49Z</dcterms:created>
  <dcterms:modified xsi:type="dcterms:W3CDTF">2023-03-06T17:10:20Z</dcterms:modified>
</cp:coreProperties>
</file>