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sldIdLst>
    <p:sldId id="256" r:id="rId5"/>
  </p:sldIdLst>
  <p:sldSz cx="9906000" cy="6858000" type="A4"/>
  <p:notesSz cx="6888163" cy="100203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3400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400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400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400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400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3400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3400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3400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3400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343FF"/>
    <a:srgbClr val="CCECFF"/>
    <a:srgbClr val="0000F8"/>
    <a:srgbClr val="003AF4"/>
    <a:srgbClr val="000094"/>
    <a:srgbClr val="0033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446" y="10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a Cristina Seminati Pacheco | Yarshell Advogados" userId="999850c9-df99-4f3d-bedd-fc518bf5ba88" providerId="ADAL" clId="{8FBD8EBE-161B-4E82-AC9B-CDA9345D4135}"/>
    <pc:docChg chg="undo custSel modSld">
      <pc:chgData name="Maria Cristina Seminati Pacheco | Yarshell Advogados" userId="999850c9-df99-4f3d-bedd-fc518bf5ba88" providerId="ADAL" clId="{8FBD8EBE-161B-4E82-AC9B-CDA9345D4135}" dt="2022-05-05T18:12:28.178" v="11" actId="20577"/>
      <pc:docMkLst>
        <pc:docMk/>
      </pc:docMkLst>
      <pc:sldChg chg="modSp mod">
        <pc:chgData name="Maria Cristina Seminati Pacheco | Yarshell Advogados" userId="999850c9-df99-4f3d-bedd-fc518bf5ba88" providerId="ADAL" clId="{8FBD8EBE-161B-4E82-AC9B-CDA9345D4135}" dt="2022-05-05T18:12:28.178" v="11" actId="20577"/>
        <pc:sldMkLst>
          <pc:docMk/>
          <pc:sldMk cId="0" sldId="256"/>
        </pc:sldMkLst>
        <pc:spChg chg="mod">
          <ac:chgData name="Maria Cristina Seminati Pacheco | Yarshell Advogados" userId="999850c9-df99-4f3d-bedd-fc518bf5ba88" providerId="ADAL" clId="{8FBD8EBE-161B-4E82-AC9B-CDA9345D4135}" dt="2022-05-05T18:12:28.178" v="11" actId="20577"/>
          <ac:spMkLst>
            <pc:docMk/>
            <pc:sldMk cId="0" sldId="256"/>
            <ac:spMk id="2051" creationId="{68513A52-9DA8-4932-9E93-14BD89C04AA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F28A6C3-65F4-42C4-960C-20660F2FB05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EE20E27-D4B6-4950-AC7E-C841D038EC9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3461FB2-2194-4753-94F9-035B712F8B2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48A189-D422-41B2-BCB3-0E6AE082396F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635483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1E9338D-27DC-4BEF-B82C-C792351BFAF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8945158-1F3E-4BB2-9C3D-725A3835908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0A8995C-39D4-49BC-82ED-D94508CDF1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4A6A67-4FDB-4C58-B22C-DAFA420CF56D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109841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058025" y="609600"/>
            <a:ext cx="2105025" cy="5486400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742950" y="609600"/>
            <a:ext cx="6162675" cy="5486400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8E78770-6392-4D60-B130-EA37BB6022C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D2E05F9-4E1E-43E9-9BBF-286A2CE2DDE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0777D5F-BAD8-43D1-9C9F-F6E81D4FA7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31015C-35ED-488A-93F4-5DA85B74742D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8601661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ítulo, text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2950" y="609600"/>
            <a:ext cx="8420100" cy="1143000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742950" y="1981200"/>
            <a:ext cx="4133850" cy="4114800"/>
          </a:xfrm>
        </p:spPr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029200" y="1981200"/>
            <a:ext cx="4133850" cy="4114800"/>
          </a:xfrm>
        </p:spPr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E589909-845D-471F-AD7D-3B6968FB7AA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7CF8C1A-BC67-4A5F-BED5-73C538B25EB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D0DB876-C924-4B77-905D-81313EE0F1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744A14-171B-4664-B75B-3D52F6B73F7B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824017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7A395B6-C5DC-450A-A207-EC5288149E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DB61AAE-136A-4EB2-BAE3-FD3F7203DC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6FC1A13-B5B5-451A-90C2-A604B0364D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E83CF6-F8F4-4E15-B1A0-B87E934C7492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865271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5A3270F-51F8-49C5-938A-A523EC9B2A4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529F4E1-CA7B-4278-8E72-F06C4F26A1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ABB2378-B384-48E2-AB93-AEFCA1A7A34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ACC0EB-09F0-40E9-9FBF-53E1EE2450EE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538171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742950" y="19812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029200" y="19812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4881F61-0739-4769-A477-110486BCF2A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63B3433-7FF4-4C56-93E0-1FCB594EEE7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9CCC7CE-F3C4-4C4D-A122-78ECF4F157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F49A02-3E30-4C7B-9D2E-2867B02BF187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237077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5BDFAEE-B08B-4F3E-B866-7209DEEA2BD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85B5C358-72E9-4631-9E4E-1C807480FB3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76DD6EE1-C393-4AC8-A14B-B7C8ED6492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F10369-0FFB-4C70-A662-02B178570CFD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236447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062F5E2-4A49-42F9-93AE-97D7F09CC5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28F31E9-96CE-489D-9533-8D715878C3B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71061021-7B33-43B5-9D95-D104347688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BA6354-2397-4CDE-A2CF-644BCEC87CDE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840444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2EB27C9F-BBC3-48D1-B0F4-F3094CB6AB5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C66ADD3F-CD49-4B64-ABB1-37627DBC3C2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EFB5C6F-7A39-415E-9C1B-417CDAA7EEC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1AC9A5-6636-482A-8932-677DFFB721A4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625196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B924E82-481B-427D-9AD1-14F6E5033C7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4F7ECB-5C32-4408-8A60-0C04866D902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C07EF43-3670-495D-AE81-1348D1F16A9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33BD41-BE76-4885-8FCD-C598939C4216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215435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F5B7DA7-575A-4CB4-9868-36774CFE144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0E51F5F-FC48-4B8A-BDE0-6FEEE1FC81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3835F57-8204-4128-9E33-56F3E1CE680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5173AD-128F-4C56-84F0-AA3C1A0DA4EA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607208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0734273-09B5-4914-901B-7358F7D379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42950" y="609600"/>
            <a:ext cx="84201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39C7BBD-2CA5-4EC0-99E1-350E60A0EB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1981200"/>
            <a:ext cx="84201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82D8F4E-519A-4016-B232-A4B546C3C23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400" i="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9226634-02D7-4367-94FB-405039B1A62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 i="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2C66C65-3F99-46F4-A029-9AD3CC0F5D4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 i="0"/>
            </a:lvl1pPr>
          </a:lstStyle>
          <a:p>
            <a:pPr>
              <a:defRPr/>
            </a:pPr>
            <a:fld id="{45C483CC-EE73-4610-8B88-CAD100E4AD5A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csp@yarshell.com.br" TargetMode="Externa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BF7C57CC-C8CA-4CBE-95F9-08334858AE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60512" y="115888"/>
            <a:ext cx="7859588" cy="1143000"/>
          </a:xfrm>
        </p:spPr>
        <p:txBody>
          <a:bodyPr/>
          <a:lstStyle/>
          <a:p>
            <a:pPr algn="l">
              <a:defRPr/>
            </a:pPr>
            <a:r>
              <a:rPr lang="pt-BR" sz="3000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ESTÁGIO - Curso de DIREITO</a:t>
            </a:r>
          </a:p>
        </p:txBody>
      </p:sp>
      <p:sp>
        <p:nvSpPr>
          <p:cNvPr id="2051" name="AutoShape 3">
            <a:extLst>
              <a:ext uri="{FF2B5EF4-FFF2-40B4-BE49-F238E27FC236}">
                <a16:creationId xmlns:a16="http://schemas.microsoft.com/office/drawing/2014/main" id="{68513A52-9DA8-4932-9E93-14BD89C04AA2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66688" y="1287463"/>
            <a:ext cx="9572625" cy="5094287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4343FF"/>
              </a:gs>
              <a:gs pos="50000">
                <a:srgbClr val="CCECFF"/>
              </a:gs>
              <a:gs pos="100000">
                <a:srgbClr val="4343FF"/>
              </a:gs>
            </a:gsLst>
            <a:lin ang="2700000" scaled="1"/>
          </a:gradFill>
          <a:ln w="31750" cmpd="thinThick">
            <a:solidFill>
              <a:schemeClr val="tx1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pPr algn="ctr">
              <a:buFontTx/>
              <a:buNone/>
              <a:defRPr/>
            </a:pPr>
            <a:r>
              <a:rPr lang="pt-BR" sz="2000" b="1" i="1" dirty="0"/>
              <a:t>Estamos contratando estudantes do </a:t>
            </a:r>
            <a:r>
              <a:rPr lang="pt-BR" sz="2000" b="1" i="1" u="sng" dirty="0"/>
              <a:t>5º ao 6º semestre</a:t>
            </a:r>
            <a:r>
              <a:rPr lang="pt-BR" sz="2000" b="1" i="1" dirty="0"/>
              <a:t> </a:t>
            </a:r>
          </a:p>
          <a:p>
            <a:pPr algn="ctr">
              <a:buFontTx/>
              <a:buNone/>
              <a:defRPr/>
            </a:pPr>
            <a:r>
              <a:rPr lang="pt-BR" sz="2000" b="1" i="1" dirty="0"/>
              <a:t>Para área do Contencioso Cível.</a:t>
            </a:r>
          </a:p>
          <a:p>
            <a:pPr>
              <a:buFontTx/>
              <a:buNone/>
              <a:defRPr/>
            </a:pPr>
            <a:endParaRPr lang="pt-BR" sz="1800" dirty="0"/>
          </a:p>
          <a:p>
            <a:pPr>
              <a:defRPr/>
            </a:pPr>
            <a:r>
              <a:rPr lang="pt-BR" sz="1800" dirty="0"/>
              <a:t>Estágio de 2ª à 6ª feira - atividades predominantemente internas. </a:t>
            </a:r>
          </a:p>
          <a:p>
            <a:pPr>
              <a:defRPr/>
            </a:pPr>
            <a:r>
              <a:rPr lang="pt-BR" sz="1800" dirty="0"/>
              <a:t>Trabalho híbrido, ou seja, parte presencial e parte </a:t>
            </a:r>
            <a:r>
              <a:rPr lang="pt-BR" sz="1800" i="1" dirty="0"/>
              <a:t>home office</a:t>
            </a:r>
            <a:r>
              <a:rPr lang="pt-BR" sz="1800" dirty="0"/>
              <a:t>.</a:t>
            </a:r>
          </a:p>
          <a:p>
            <a:pPr>
              <a:defRPr/>
            </a:pPr>
            <a:r>
              <a:rPr lang="pt-BR" sz="1800" dirty="0">
                <a:solidFill>
                  <a:srgbClr val="1C1E2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Experiência prévia em contencioso cível será considerada um diferencial.</a:t>
            </a:r>
            <a:endParaRPr lang="pt-BR" sz="1800" dirty="0"/>
          </a:p>
          <a:p>
            <a:pPr>
              <a:defRPr/>
            </a:pPr>
            <a:r>
              <a:rPr lang="pt-BR" sz="1800" dirty="0"/>
              <a:t>Bolsa para o 5º e 6º semestre:  R$ 1.715,00.</a:t>
            </a:r>
          </a:p>
          <a:p>
            <a:pPr>
              <a:defRPr/>
            </a:pPr>
            <a:r>
              <a:rPr lang="pt-BR" sz="1800" dirty="0"/>
              <a:t>Auxílio transporte R$ 190,00 por mês  e Vale refeição no valor R</a:t>
            </a:r>
            <a:r>
              <a:rPr lang="pt-BR" sz="1800"/>
              <a:t>$ 29,00 </a:t>
            </a:r>
            <a:r>
              <a:rPr lang="pt-BR" sz="1800" dirty="0"/>
              <a:t>por dia útil</a:t>
            </a:r>
          </a:p>
          <a:p>
            <a:pPr>
              <a:defRPr/>
            </a:pPr>
            <a:r>
              <a:rPr lang="pt-BR" sz="1800" dirty="0"/>
              <a:t>Seguro de vida e  Férias remuneradas.</a:t>
            </a:r>
          </a:p>
          <a:p>
            <a:pPr>
              <a:defRPr/>
            </a:pPr>
            <a:r>
              <a:rPr lang="pt-BR" sz="1800" dirty="0"/>
              <a:t>Convênio odontológico opcional. </a:t>
            </a:r>
          </a:p>
          <a:p>
            <a:pPr marL="0" indent="0">
              <a:buNone/>
              <a:defRPr/>
            </a:pPr>
            <a:endParaRPr lang="pt-BR" sz="1800" dirty="0"/>
          </a:p>
          <a:p>
            <a:pPr algn="ctr">
              <a:buFontTx/>
              <a:buNone/>
              <a:defRPr/>
            </a:pPr>
            <a:r>
              <a:rPr lang="pt-BR" sz="1800" b="1" i="1" dirty="0">
                <a:solidFill>
                  <a:schemeClr val="accent4"/>
                </a:solidFill>
              </a:rPr>
              <a:t>Encaminhar o currículo para o e-mail: </a:t>
            </a:r>
            <a:r>
              <a:rPr lang="pt-BR" sz="1800" b="1" dirty="0">
                <a:solidFill>
                  <a:schemeClr val="accent4"/>
                </a:solidFill>
                <a:effectLst>
                  <a:outerShdw blurRad="38100" dist="38100" dir="2700000" algn="tl">
                    <a:srgbClr val="FFFFFF"/>
                  </a:outerShdw>
                </a:effectLst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csp@yarshell.com.br</a:t>
            </a:r>
            <a:endParaRPr lang="pt-BR" sz="1800" b="1" dirty="0">
              <a:solidFill>
                <a:schemeClr val="accent4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>
              <a:buFontTx/>
              <a:buNone/>
              <a:defRPr/>
            </a:pPr>
            <a:r>
              <a:rPr lang="pt-BR" sz="1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Com o assunto: Estagiário Contencioso Cível – 5/6</a:t>
            </a:r>
          </a:p>
          <a:p>
            <a:pPr algn="ctr">
              <a:buFontTx/>
              <a:buNone/>
              <a:defRPr/>
            </a:pPr>
            <a:endParaRPr lang="pt-BR" sz="18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buFontTx/>
              <a:buNone/>
              <a:defRPr/>
            </a:pPr>
            <a:endParaRPr lang="pt-BR" sz="2000" b="1" dirty="0"/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4BE884D8-4BF6-4C4C-945F-522A06334032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012" b="30630"/>
          <a:stretch/>
        </p:blipFill>
        <p:spPr bwMode="auto">
          <a:xfrm>
            <a:off x="7401272" y="260648"/>
            <a:ext cx="1810916" cy="8808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sign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0080">
            <a:alpha val="50000"/>
          </a:srgbClr>
        </a:solidFill>
        <a:ln w="38100" cap="flat" cmpd="thinThick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pt-BR" sz="34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0080">
            <a:alpha val="50000"/>
          </a:srgbClr>
        </a:solidFill>
        <a:ln w="38100" cap="flat" cmpd="thinThick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pt-BR" sz="34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560F0B6C4FB04C4BBBF2A8172499F3F5" ma:contentTypeVersion="14" ma:contentTypeDescription="Crie um novo documento." ma:contentTypeScope="" ma:versionID="2171ba5a25041f4453c051a30564aa8a">
  <xsd:schema xmlns:xsd="http://www.w3.org/2001/XMLSchema" xmlns:xs="http://www.w3.org/2001/XMLSchema" xmlns:p="http://schemas.microsoft.com/office/2006/metadata/properties" xmlns:ns3="a9c5fe86-7a0a-44a0-8155-06ecf0cb86bc" xmlns:ns4="c9dcc37b-39e5-4f57-ba3a-c992b44a9c16" targetNamespace="http://schemas.microsoft.com/office/2006/metadata/properties" ma:root="true" ma:fieldsID="890154102545b5ca09ec96e23c456a18" ns3:_="" ns4:_="">
    <xsd:import namespace="a9c5fe86-7a0a-44a0-8155-06ecf0cb86bc"/>
    <xsd:import namespace="c9dcc37b-39e5-4f57-ba3a-c992b44a9c1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3:MediaLengthInSecond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c5fe86-7a0a-44a0-8155-06ecf0cb86b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dcc37b-39e5-4f57-ba3a-c992b44a9c16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Com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Detalhes de Compartilhado Com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1" nillable="true" ma:displayName="Hash de Dica de Compartilhamento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95ADA1E-38B5-4560-80B8-1CE0C66FF142}">
  <ds:schemaRefs>
    <ds:schemaRef ds:uri="http://purl.org/dc/elements/1.1/"/>
    <ds:schemaRef ds:uri="a9c5fe86-7a0a-44a0-8155-06ecf0cb86bc"/>
    <ds:schemaRef ds:uri="http://schemas.microsoft.com/office/2006/metadata/properties"/>
    <ds:schemaRef ds:uri="http://purl.org/dc/dcmitype/"/>
    <ds:schemaRef ds:uri="http://schemas.openxmlformats.org/package/2006/metadata/core-properties"/>
    <ds:schemaRef ds:uri="http://schemas.microsoft.com/office/infopath/2007/PartnerControls"/>
    <ds:schemaRef ds:uri="http://schemas.microsoft.com/office/2006/documentManagement/types"/>
    <ds:schemaRef ds:uri="c9dcc37b-39e5-4f57-ba3a-c992b44a9c16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DD2C0DDD-BAB6-4D52-8E1F-A1200C6CA23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c5fe86-7a0a-44a0-8155-06ecf0cb86bc"/>
    <ds:schemaRef ds:uri="c9dcc37b-39e5-4f57-ba3a-c992b44a9c1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BAC5735-3E36-4377-B823-C8A62C76B5C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117</Words>
  <Application>Microsoft Office PowerPoint</Application>
  <PresentationFormat>Papel A4 (210 x 297 mm)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Calibri</vt:lpstr>
      <vt:lpstr>Times New Roman</vt:lpstr>
      <vt:lpstr>Design padrão</vt:lpstr>
      <vt:lpstr>ESTÁGIO - Curso de DIREITO</vt:lpstr>
    </vt:vector>
  </TitlesOfParts>
  <Company>ymc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ESTÁGIO</dc:title>
  <dc:creator>Meire</dc:creator>
  <cp:lastModifiedBy>Maria Cristina Seminati Pacheco | Yarshell Advogados</cp:lastModifiedBy>
  <cp:revision>41</cp:revision>
  <dcterms:created xsi:type="dcterms:W3CDTF">2004-03-29T18:21:49Z</dcterms:created>
  <dcterms:modified xsi:type="dcterms:W3CDTF">2022-05-06T16:21:38Z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0x010100560F0B6C4FB04C4BBBF2A8172499F3F5</vt:lpwstr>
  </property>
</Properties>
</file>