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12192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AF4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5908" y="0"/>
            <a:ext cx="2444115" cy="3833495"/>
          </a:xfrm>
          <a:custGeom>
            <a:avLst/>
            <a:gdLst/>
            <a:ahLst/>
            <a:cxnLst/>
            <a:rect l="l" t="t" r="r" b="b"/>
            <a:pathLst>
              <a:path w="2444115" h="3833495">
                <a:moveTo>
                  <a:pt x="0" y="2458106"/>
                </a:moveTo>
                <a:lnTo>
                  <a:pt x="1613127" y="1309047"/>
                </a:lnTo>
                <a:lnTo>
                  <a:pt x="1718624" y="0"/>
                </a:lnTo>
              </a:path>
              <a:path w="2444115" h="3833495">
                <a:moveTo>
                  <a:pt x="0" y="3833290"/>
                </a:moveTo>
                <a:lnTo>
                  <a:pt x="1386093" y="3254905"/>
                </a:lnTo>
                <a:lnTo>
                  <a:pt x="375425" y="0"/>
                </a:lnTo>
              </a:path>
              <a:path w="2444115" h="3833495">
                <a:moveTo>
                  <a:pt x="0" y="3056102"/>
                </a:moveTo>
                <a:lnTo>
                  <a:pt x="1869692" y="2442690"/>
                </a:lnTo>
                <a:lnTo>
                  <a:pt x="2443691" y="0"/>
                </a:lnTo>
              </a:path>
            </a:pathLst>
          </a:custGeom>
          <a:ln w="8968">
            <a:solidFill>
              <a:srgbClr val="E2B0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5908" y="0"/>
            <a:ext cx="4178300" cy="1553845"/>
          </a:xfrm>
          <a:custGeom>
            <a:avLst/>
            <a:gdLst/>
            <a:ahLst/>
            <a:cxnLst/>
            <a:rect l="l" t="t" r="r" b="b"/>
            <a:pathLst>
              <a:path w="4178300" h="1553845">
                <a:moveTo>
                  <a:pt x="0" y="1553773"/>
                </a:moveTo>
                <a:lnTo>
                  <a:pt x="4177722" y="0"/>
                </a:lnTo>
              </a:path>
            </a:pathLst>
          </a:custGeom>
          <a:ln w="8967">
            <a:solidFill>
              <a:srgbClr val="E2B0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7F6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59028" y="860584"/>
            <a:ext cx="4695825" cy="5151755"/>
          </a:xfrm>
          <a:custGeom>
            <a:avLst/>
            <a:gdLst/>
            <a:ahLst/>
            <a:cxnLst/>
            <a:rect l="l" t="t" r="r" b="b"/>
            <a:pathLst>
              <a:path w="4695825" h="5151755">
                <a:moveTo>
                  <a:pt x="2194391" y="1965606"/>
                </a:moveTo>
                <a:lnTo>
                  <a:pt x="3068059" y="1100372"/>
                </a:lnTo>
                <a:lnTo>
                  <a:pt x="3390020" y="2559034"/>
                </a:lnTo>
                <a:lnTo>
                  <a:pt x="1305115" y="2693987"/>
                </a:lnTo>
                <a:lnTo>
                  <a:pt x="1397727" y="883291"/>
                </a:lnTo>
                <a:lnTo>
                  <a:pt x="4440990" y="2115210"/>
                </a:lnTo>
                <a:lnTo>
                  <a:pt x="2627343" y="3236411"/>
                </a:lnTo>
                <a:lnTo>
                  <a:pt x="2194391" y="1965606"/>
                </a:lnTo>
                <a:close/>
              </a:path>
              <a:path w="4695825" h="5151755">
                <a:moveTo>
                  <a:pt x="474623" y="2693987"/>
                </a:moveTo>
                <a:lnTo>
                  <a:pt x="3373067" y="220248"/>
                </a:lnTo>
                <a:lnTo>
                  <a:pt x="3864723" y="4337892"/>
                </a:lnTo>
                <a:lnTo>
                  <a:pt x="0" y="3795784"/>
                </a:lnTo>
                <a:lnTo>
                  <a:pt x="474623" y="491342"/>
                </a:lnTo>
                <a:lnTo>
                  <a:pt x="4695295" y="3371760"/>
                </a:lnTo>
                <a:lnTo>
                  <a:pt x="2584880" y="3965030"/>
                </a:lnTo>
                <a:lnTo>
                  <a:pt x="2729065" y="0"/>
                </a:lnTo>
                <a:lnTo>
                  <a:pt x="4305439" y="2693987"/>
                </a:lnTo>
                <a:lnTo>
                  <a:pt x="1712003" y="5151199"/>
                </a:lnTo>
                <a:lnTo>
                  <a:pt x="84768" y="118558"/>
                </a:lnTo>
                <a:lnTo>
                  <a:pt x="4627401" y="1112014"/>
                </a:lnTo>
                <a:lnTo>
                  <a:pt x="4416827" y="4947445"/>
                </a:lnTo>
                <a:lnTo>
                  <a:pt x="474623" y="2693987"/>
                </a:lnTo>
                <a:close/>
              </a:path>
            </a:pathLst>
          </a:custGeom>
          <a:ln w="14257">
            <a:solidFill>
              <a:srgbClr val="C5B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099" y="2746755"/>
            <a:ext cx="4662805" cy="2978150"/>
          </a:xfrm>
          <a:custGeom>
            <a:avLst/>
            <a:gdLst/>
            <a:ahLst/>
            <a:cxnLst/>
            <a:rect l="l" t="t" r="r" b="b"/>
            <a:pathLst>
              <a:path w="4662805" h="2978150">
                <a:moveTo>
                  <a:pt x="0" y="2978021"/>
                </a:moveTo>
                <a:lnTo>
                  <a:pt x="3349846" y="1431576"/>
                </a:lnTo>
                <a:lnTo>
                  <a:pt x="4662408" y="262936"/>
                </a:lnTo>
                <a:lnTo>
                  <a:pt x="2903188" y="0"/>
                </a:lnTo>
                <a:lnTo>
                  <a:pt x="3349846" y="1431576"/>
                </a:lnTo>
              </a:path>
            </a:pathLst>
          </a:custGeom>
          <a:ln w="14256">
            <a:solidFill>
              <a:srgbClr val="C5BD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02130" y="613105"/>
            <a:ext cx="9587738" cy="1220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12694" y="1204340"/>
            <a:ext cx="7876540" cy="2566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29400" y="5503862"/>
            <a:ext cx="34010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45" dirty="0"/>
              <a:t>P</a:t>
            </a:r>
            <a:r>
              <a:rPr sz="3600" spc="165" dirty="0"/>
              <a:t>R</a:t>
            </a:r>
            <a:r>
              <a:rPr sz="3600" spc="135" dirty="0"/>
              <a:t>O</a:t>
            </a:r>
            <a:r>
              <a:rPr sz="3600" spc="5" dirty="0"/>
              <a:t>G</a:t>
            </a:r>
            <a:r>
              <a:rPr sz="3600" spc="185" dirty="0"/>
              <a:t>R</a:t>
            </a:r>
            <a:r>
              <a:rPr sz="3600" spc="235" dirty="0"/>
              <a:t>A</a:t>
            </a:r>
            <a:r>
              <a:rPr sz="3600" spc="590" dirty="0"/>
              <a:t>M</a:t>
            </a:r>
            <a:r>
              <a:rPr sz="3600" spc="185" dirty="0"/>
              <a:t>A</a:t>
            </a:r>
            <a:r>
              <a:rPr sz="3600" spc="155" dirty="0"/>
              <a:t>Ç</a:t>
            </a:r>
            <a:r>
              <a:rPr sz="3600" spc="185" dirty="0"/>
              <a:t>Ã</a:t>
            </a:r>
            <a:r>
              <a:rPr sz="3600" spc="-20" dirty="0"/>
              <a:t>O</a:t>
            </a:r>
            <a:endParaRPr sz="36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F107AFF-6FE6-AC5F-9575-5C8DD9ADF086}"/>
              </a:ext>
            </a:extLst>
          </p:cNvPr>
          <p:cNvSpPr txBox="1"/>
          <p:nvPr/>
        </p:nvSpPr>
        <p:spPr>
          <a:xfrm>
            <a:off x="6629400" y="1066800"/>
            <a:ext cx="4953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latin typeface="Trebuchet MS" panose="020B0603020202020204" pitchFamily="34" charset="0"/>
              </a:rPr>
              <a:t>SEMINÁRIO:</a:t>
            </a:r>
          </a:p>
          <a:p>
            <a:r>
              <a:rPr lang="pt-BR" sz="3600" dirty="0">
                <a:latin typeface="Trebuchet MS" panose="020B0603020202020204" pitchFamily="34" charset="0"/>
              </a:rPr>
              <a:t>BRASIS – TERRITÓRIOS DISSONANTES</a:t>
            </a:r>
          </a:p>
          <a:p>
            <a:endParaRPr lang="pt-BR" sz="3600" dirty="0">
              <a:latin typeface="Trebuchet MS" panose="020B0603020202020204" pitchFamily="34" charset="0"/>
            </a:endParaRPr>
          </a:p>
          <a:p>
            <a:r>
              <a:rPr lang="pt-BR" sz="3600" dirty="0">
                <a:latin typeface="Trebuchet MS" panose="020B0603020202020204" pitchFamily="34" charset="0"/>
              </a:rPr>
              <a:t>SESC PINHEIROS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762500" cy="5186680"/>
          </a:xfrm>
          <a:custGeom>
            <a:avLst/>
            <a:gdLst/>
            <a:ahLst/>
            <a:cxnLst/>
            <a:rect l="l" t="t" r="r" b="b"/>
            <a:pathLst>
              <a:path w="4762500" h="5186680">
                <a:moveTo>
                  <a:pt x="4762500" y="2505075"/>
                </a:moveTo>
                <a:lnTo>
                  <a:pt x="0" y="876300"/>
                </a:lnTo>
              </a:path>
              <a:path w="4762500" h="5186680">
                <a:moveTo>
                  <a:pt x="4762119" y="5186299"/>
                </a:moveTo>
                <a:lnTo>
                  <a:pt x="2638044" y="0"/>
                </a:lnTo>
              </a:path>
            </a:pathLst>
          </a:custGeom>
          <a:ln w="6350">
            <a:solidFill>
              <a:srgbClr val="E2B0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56250" y="1032129"/>
            <a:ext cx="39827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60" dirty="0"/>
              <a:t>ABERTURA-MANIFESTO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561838" y="2705226"/>
            <a:ext cx="5826760" cy="172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000"/>
              </a:lnSpc>
              <a:spcBef>
                <a:spcPts val="100"/>
              </a:spcBef>
            </a:pP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Bia </a:t>
            </a:r>
            <a:r>
              <a:rPr sz="1500" spc="-25" dirty="0">
                <a:solidFill>
                  <a:srgbClr val="404040"/>
                </a:solidFill>
                <a:latin typeface="Trebuchet MS"/>
                <a:cs typeface="Trebuchet MS"/>
              </a:rPr>
              <a:t>Ferreira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conduz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abertura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manifesto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numa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fala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que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parte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de 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experiências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cotidianas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próximas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seu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íntimo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aproxima  do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público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ao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tocar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em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dimensões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partilhadas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repressão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violência </a:t>
            </a:r>
            <a:r>
              <a:rPr sz="1500" spc="145" dirty="0">
                <a:solidFill>
                  <a:srgbClr val="404040"/>
                </a:solidFill>
                <a:latin typeface="Trebuchet MS"/>
                <a:cs typeface="Trebuchet MS"/>
              </a:rPr>
              <a:t>-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especialmente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aquelas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direcionada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população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negra 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LGBTQIA+.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desdobramento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afeto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como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ferramenta de 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comunicação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aposta </a:t>
            </a:r>
            <a:r>
              <a:rPr sz="1500" spc="55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artista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para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comunicar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neste  manifesto.</a:t>
            </a:r>
            <a:endParaRPr sz="15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1838" y="4630292"/>
            <a:ext cx="5826760" cy="19646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000"/>
              </a:lnSpc>
              <a:spcBef>
                <a:spcPts val="100"/>
              </a:spcBef>
            </a:pP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Bia </a:t>
            </a:r>
            <a:r>
              <a:rPr sz="1500" spc="-25" dirty="0">
                <a:solidFill>
                  <a:srgbClr val="404040"/>
                </a:solidFill>
                <a:latin typeface="Trebuchet MS"/>
                <a:cs typeface="Trebuchet MS"/>
              </a:rPr>
              <a:t>Ferreira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multi-instrumentista,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cantora,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compositora, 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arranjadora,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produtora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musical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ativista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em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ascensão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no </a:t>
            </a:r>
            <a:r>
              <a:rPr sz="1500" spc="-20" dirty="0">
                <a:solidFill>
                  <a:srgbClr val="404040"/>
                </a:solidFill>
                <a:latin typeface="Trebuchet MS"/>
                <a:cs typeface="Trebuchet MS"/>
              </a:rPr>
              <a:t>circuito 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independente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brasileiro.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Passou a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comunicar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artisticamente 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com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500" spc="-15" dirty="0">
                <a:solidFill>
                  <a:srgbClr val="404040"/>
                </a:solidFill>
                <a:latin typeface="Trebuchet MS"/>
                <a:cs typeface="Trebuchet MS"/>
              </a:rPr>
              <a:t>intuito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500" spc="-25" dirty="0">
                <a:solidFill>
                  <a:srgbClr val="404040"/>
                </a:solidFill>
                <a:latin typeface="Trebuchet MS"/>
                <a:cs typeface="Trebuchet MS"/>
              </a:rPr>
              <a:t>educar,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conscientizar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informar </a:t>
            </a:r>
            <a:r>
              <a:rPr sz="1500" spc="60" dirty="0">
                <a:solidFill>
                  <a:srgbClr val="404040"/>
                </a:solidFill>
                <a:latin typeface="Trebuchet MS"/>
                <a:cs typeface="Trebuchet MS"/>
              </a:rPr>
              <a:t>pessoas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quem 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foram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negados </a:t>
            </a:r>
            <a:r>
              <a:rPr sz="1500" spc="40" dirty="0">
                <a:solidFill>
                  <a:srgbClr val="404040"/>
                </a:solidFill>
                <a:latin typeface="Trebuchet MS"/>
                <a:cs typeface="Trebuchet MS"/>
              </a:rPr>
              <a:t>os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acessos </a:t>
            </a:r>
            <a:r>
              <a:rPr sz="1500" spc="55" dirty="0">
                <a:solidFill>
                  <a:srgbClr val="404040"/>
                </a:solidFill>
                <a:latin typeface="Trebuchet MS"/>
                <a:cs typeface="Trebuchet MS"/>
              </a:rPr>
              <a:t>aos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debates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sobre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que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estava 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atendendo. </a:t>
            </a:r>
            <a:r>
              <a:rPr sz="1500" spc="60" dirty="0">
                <a:solidFill>
                  <a:srgbClr val="404040"/>
                </a:solidFill>
                <a:latin typeface="Trebuchet MS"/>
                <a:cs typeface="Trebuchet MS"/>
              </a:rPr>
              <a:t>Suas </a:t>
            </a:r>
            <a:r>
              <a:rPr sz="1500" spc="-20" dirty="0">
                <a:solidFill>
                  <a:srgbClr val="404040"/>
                </a:solidFill>
                <a:latin typeface="Trebuchet MS"/>
                <a:cs typeface="Trebuchet MS"/>
              </a:rPr>
              <a:t>letrar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falam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sobre </a:t>
            </a:r>
            <a:r>
              <a:rPr sz="1500" spc="70" dirty="0">
                <a:solidFill>
                  <a:srgbClr val="404040"/>
                </a:solidFill>
                <a:latin typeface="Trebuchet MS"/>
                <a:cs typeface="Trebuchet MS"/>
              </a:rPr>
              <a:t>as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demandas </a:t>
            </a:r>
            <a:r>
              <a:rPr sz="1500" spc="55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luta 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antirracista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no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Brasil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questões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ligadas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ao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movimento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LGBT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ao 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amor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afrocentrado.</a:t>
            </a:r>
            <a:endParaRPr sz="15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56250" y="1982851"/>
            <a:ext cx="16052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55" dirty="0">
                <a:solidFill>
                  <a:srgbClr val="404040"/>
                </a:solidFill>
                <a:latin typeface="Trebuchet MS"/>
                <a:cs typeface="Trebuchet MS"/>
              </a:rPr>
              <a:t>BIA</a:t>
            </a:r>
            <a:r>
              <a:rPr sz="20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40" dirty="0">
                <a:solidFill>
                  <a:srgbClr val="404040"/>
                </a:solidFill>
                <a:latin typeface="Trebuchet MS"/>
                <a:cs typeface="Trebuchet MS"/>
              </a:rPr>
              <a:t>FERREIRA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416" y="3961612"/>
            <a:ext cx="2694940" cy="827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1500"/>
              </a:lnSpc>
              <a:spcBef>
                <a:spcPts val="100"/>
              </a:spcBef>
            </a:pPr>
            <a:r>
              <a:rPr sz="2000" spc="-100" dirty="0">
                <a:solidFill>
                  <a:srgbClr val="404040"/>
                </a:solidFill>
                <a:latin typeface="Trebuchet MS"/>
                <a:cs typeface="Trebuchet MS"/>
              </a:rPr>
              <a:t>30/06,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20h </a:t>
            </a:r>
            <a:r>
              <a:rPr sz="2000" spc="65" dirty="0">
                <a:solidFill>
                  <a:srgbClr val="404040"/>
                </a:solidFill>
                <a:latin typeface="Trebuchet MS"/>
                <a:cs typeface="Trebuchet MS"/>
              </a:rPr>
              <a:t>às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20h15  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TEATRO </a:t>
            </a:r>
            <a:r>
              <a:rPr sz="2000" spc="-35" dirty="0">
                <a:solidFill>
                  <a:srgbClr val="404040"/>
                </a:solidFill>
                <a:latin typeface="Trebuchet MS"/>
                <a:cs typeface="Trebuchet MS"/>
              </a:rPr>
              <a:t>PAULO</a:t>
            </a:r>
            <a:r>
              <a:rPr sz="2000" spc="-20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AUTRAN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814" y="0"/>
            <a:ext cx="5568950" cy="6864350"/>
            <a:chOff x="8814" y="0"/>
            <a:chExt cx="5568950" cy="6864350"/>
          </a:xfrm>
        </p:grpSpPr>
        <p:sp>
          <p:nvSpPr>
            <p:cNvPr id="3" name="object 3"/>
            <p:cNvSpPr/>
            <p:nvPr/>
          </p:nvSpPr>
          <p:spPr>
            <a:xfrm>
              <a:off x="8814" y="6697"/>
              <a:ext cx="5568950" cy="6847205"/>
            </a:xfrm>
            <a:custGeom>
              <a:avLst/>
              <a:gdLst/>
              <a:ahLst/>
              <a:cxnLst/>
              <a:rect l="l" t="t" r="r" b="b"/>
              <a:pathLst>
                <a:path w="5568950" h="6847205">
                  <a:moveTo>
                    <a:pt x="5568429" y="0"/>
                  </a:moveTo>
                  <a:lnTo>
                    <a:pt x="0" y="0"/>
                  </a:lnTo>
                  <a:lnTo>
                    <a:pt x="0" y="6846871"/>
                  </a:lnTo>
                  <a:lnTo>
                    <a:pt x="1781454" y="6846871"/>
                  </a:lnTo>
                  <a:lnTo>
                    <a:pt x="5568429" y="0"/>
                  </a:lnTo>
                  <a:close/>
                </a:path>
              </a:pathLst>
            </a:custGeom>
            <a:solidFill>
              <a:srgbClr val="FAF4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209800" y="0"/>
              <a:ext cx="2438400" cy="6858000"/>
            </a:xfrm>
            <a:custGeom>
              <a:avLst/>
              <a:gdLst/>
              <a:ahLst/>
              <a:cxnLst/>
              <a:rect l="l" t="t" r="r" b="b"/>
              <a:pathLst>
                <a:path w="2438400" h="6858000">
                  <a:moveTo>
                    <a:pt x="0" y="6857999"/>
                  </a:moveTo>
                  <a:lnTo>
                    <a:pt x="2438400" y="0"/>
                  </a:lnTo>
                </a:path>
              </a:pathLst>
            </a:custGeom>
            <a:ln w="6350">
              <a:solidFill>
                <a:srgbClr val="E2B08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999734" y="941323"/>
            <a:ext cx="4956175" cy="83566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80"/>
              </a:spcBef>
            </a:pPr>
            <a:r>
              <a:rPr spc="220" dirty="0"/>
              <a:t>MESA </a:t>
            </a:r>
            <a:r>
              <a:rPr spc="-25" dirty="0"/>
              <a:t>2: </a:t>
            </a:r>
            <a:r>
              <a:rPr spc="80" dirty="0"/>
              <a:t>VOZES </a:t>
            </a:r>
            <a:r>
              <a:rPr spc="130" dirty="0"/>
              <a:t>RESISTENTES  </a:t>
            </a:r>
            <a:r>
              <a:rPr spc="220" dirty="0"/>
              <a:t>NARRAM </a:t>
            </a:r>
            <a:r>
              <a:rPr spc="-20" dirty="0"/>
              <a:t>O</a:t>
            </a:r>
            <a:r>
              <a:rPr spc="180" dirty="0"/>
              <a:t> </a:t>
            </a:r>
            <a:r>
              <a:rPr spc="160" dirty="0"/>
              <a:t>BRASIL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590925" y="3715639"/>
            <a:ext cx="8224520" cy="2677795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2700" marR="184150">
              <a:lnSpc>
                <a:spcPts val="1550"/>
              </a:lnSpc>
              <a:spcBef>
                <a:spcPts val="359"/>
              </a:spcBef>
            </a:pP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Thiago </a:t>
            </a:r>
            <a:r>
              <a:rPr sz="1500" spc="-30" dirty="0">
                <a:solidFill>
                  <a:srgbClr val="404040"/>
                </a:solidFill>
                <a:latin typeface="Carlito"/>
                <a:cs typeface="Carlito"/>
              </a:rPr>
              <a:t>Torres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(Chavoso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USP)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é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graduado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em Ciências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Sociais na Universidade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de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São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Paulo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(USP),  influenciador digital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e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palestrante. Viralizou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nas redes sociais em 2020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com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um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relato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de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como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é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crescer  na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periferia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e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estudar na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maior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universidade do</a:t>
            </a:r>
            <a:r>
              <a:rPr sz="1500" spc="-5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país.</a:t>
            </a:r>
            <a:endParaRPr sz="15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Carlito"/>
              <a:cs typeface="Carlito"/>
            </a:endParaRPr>
          </a:p>
          <a:p>
            <a:pPr marL="12700" marR="5080">
              <a:lnSpc>
                <a:spcPts val="1550"/>
              </a:lnSpc>
            </a:pP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Katú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Mirim é uma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cantora, </a:t>
            </a:r>
            <a:r>
              <a:rPr sz="1500" spc="-25" dirty="0">
                <a:solidFill>
                  <a:srgbClr val="404040"/>
                </a:solidFill>
                <a:latin typeface="Carlito"/>
                <a:cs typeface="Carlito"/>
              </a:rPr>
              <a:t>rapper,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compositora,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atriz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e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ativista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causa indígena, reconhecida por suas 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letras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que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recontam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história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da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colonização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pela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ótica indígena.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Por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meio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do </a:t>
            </a:r>
            <a:r>
              <a:rPr sz="1500" spc="-15" dirty="0">
                <a:solidFill>
                  <a:srgbClr val="404040"/>
                </a:solidFill>
                <a:latin typeface="Carlito"/>
                <a:cs typeface="Carlito"/>
              </a:rPr>
              <a:t>rap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ela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fala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das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suas  vivências, identidade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gênero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e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orientação sexual. </a:t>
            </a:r>
            <a:r>
              <a:rPr sz="1500" spc="-20" dirty="0">
                <a:solidFill>
                  <a:srgbClr val="404040"/>
                </a:solidFill>
                <a:latin typeface="Carlito"/>
                <a:cs typeface="Carlito"/>
              </a:rPr>
              <a:t>Também </a:t>
            </a:r>
            <a:r>
              <a:rPr sz="1500" spc="-15" dirty="0">
                <a:solidFill>
                  <a:srgbClr val="404040"/>
                </a:solidFill>
                <a:latin typeface="Carlito"/>
                <a:cs typeface="Carlito"/>
              </a:rPr>
              <a:t>levanta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questões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até então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pouco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discutidas no  cenário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musical atual,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como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indígenas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em </a:t>
            </a:r>
            <a:r>
              <a:rPr sz="1500" spc="-15" dirty="0">
                <a:solidFill>
                  <a:srgbClr val="404040"/>
                </a:solidFill>
                <a:latin typeface="Carlito"/>
                <a:cs typeface="Carlito"/>
              </a:rPr>
              <a:t>contexto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urbano,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o </a:t>
            </a:r>
            <a:r>
              <a:rPr sz="1500" spc="-15" dirty="0">
                <a:solidFill>
                  <a:srgbClr val="404040"/>
                </a:solidFill>
                <a:latin typeface="Carlito"/>
                <a:cs typeface="Carlito"/>
              </a:rPr>
              <a:t>resgate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ancestralidade,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o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uso 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indiscriminado da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cultura indígena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e a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forma como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os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povos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originários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são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tratados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no</a:t>
            </a:r>
            <a:r>
              <a:rPr sz="1500" spc="-15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Brasil.</a:t>
            </a:r>
            <a:endParaRPr sz="15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Carlito"/>
              <a:cs typeface="Carlito"/>
            </a:endParaRPr>
          </a:p>
          <a:p>
            <a:pPr marL="12700" marR="59055">
              <a:lnSpc>
                <a:spcPts val="1550"/>
              </a:lnSpc>
            </a:pP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Provocação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-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Rita </a:t>
            </a:r>
            <a:r>
              <a:rPr sz="1500" spc="-25" dirty="0">
                <a:solidFill>
                  <a:srgbClr val="404040"/>
                </a:solidFill>
                <a:latin typeface="Carlito"/>
                <a:cs typeface="Carlito"/>
              </a:rPr>
              <a:t>Von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Hunty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é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palestrante, autora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do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canal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de </a:t>
            </a:r>
            <a:r>
              <a:rPr sz="1500" spc="-30" dirty="0">
                <a:solidFill>
                  <a:srgbClr val="404040"/>
                </a:solidFill>
                <a:latin typeface="Carlito"/>
                <a:cs typeface="Carlito"/>
              </a:rPr>
              <a:t>YouTube </a:t>
            </a:r>
            <a:r>
              <a:rPr sz="1500" spc="-25" dirty="0">
                <a:solidFill>
                  <a:srgbClr val="404040"/>
                </a:solidFill>
                <a:latin typeface="Carlito"/>
                <a:cs typeface="Carlito"/>
              </a:rPr>
              <a:t>Tempero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Drag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e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colunista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na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Carta  Capital.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Persona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de Guilherme </a:t>
            </a:r>
            <a:r>
              <a:rPr sz="1500" spc="-25" dirty="0">
                <a:solidFill>
                  <a:srgbClr val="404040"/>
                </a:solidFill>
                <a:latin typeface="Carlito"/>
                <a:cs typeface="Carlito"/>
              </a:rPr>
              <a:t>Terreri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Lima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Pereira, formado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em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Artes Cênicas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pela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Universidade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Federal 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do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Estado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do Rio de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Janeiro (UNIRIO)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e em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Letras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pela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Universidade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de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São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Paulo</a:t>
            </a:r>
            <a:r>
              <a:rPr sz="1500" spc="-13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(USP).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9226" y="2117826"/>
            <a:ext cx="4040504" cy="1229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1500"/>
              </a:lnSpc>
              <a:spcBef>
                <a:spcPts val="100"/>
              </a:spcBef>
            </a:pP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THIAGO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TORRES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(CHAVOSO </a:t>
            </a:r>
            <a:r>
              <a:rPr sz="2000" spc="30" dirty="0">
                <a:solidFill>
                  <a:srgbClr val="404040"/>
                </a:solidFill>
                <a:latin typeface="Trebuchet MS"/>
                <a:cs typeface="Trebuchet MS"/>
              </a:rPr>
              <a:t>DA</a:t>
            </a:r>
            <a:r>
              <a:rPr sz="2000" spc="-3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USP) 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KATÚ</a:t>
            </a:r>
            <a:r>
              <a:rPr sz="20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10" dirty="0">
                <a:solidFill>
                  <a:srgbClr val="404040"/>
                </a:solidFill>
                <a:latin typeface="Trebuchet MS"/>
                <a:cs typeface="Trebuchet MS"/>
              </a:rPr>
              <a:t>MIRIM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1400" spc="-15" dirty="0">
                <a:solidFill>
                  <a:srgbClr val="404040"/>
                </a:solidFill>
                <a:latin typeface="Trebuchet MS"/>
                <a:cs typeface="Trebuchet MS"/>
              </a:rPr>
              <a:t>Provocação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RITA </a:t>
            </a:r>
            <a:r>
              <a:rPr sz="2000" spc="20" dirty="0">
                <a:solidFill>
                  <a:srgbClr val="404040"/>
                </a:solidFill>
                <a:latin typeface="Trebuchet MS"/>
                <a:cs typeface="Trebuchet MS"/>
              </a:rPr>
              <a:t>VON</a:t>
            </a:r>
            <a:r>
              <a:rPr sz="20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HUNTY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8236" y="1651228"/>
            <a:ext cx="2694940" cy="827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1500"/>
              </a:lnSpc>
              <a:spcBef>
                <a:spcPts val="100"/>
              </a:spcBef>
            </a:pPr>
            <a:r>
              <a:rPr sz="2000" spc="-100" dirty="0">
                <a:solidFill>
                  <a:srgbClr val="404040"/>
                </a:solidFill>
                <a:latin typeface="Trebuchet MS"/>
                <a:cs typeface="Trebuchet MS"/>
              </a:rPr>
              <a:t>30/06,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20h15 </a:t>
            </a:r>
            <a:r>
              <a:rPr sz="2000" spc="65" dirty="0">
                <a:solidFill>
                  <a:srgbClr val="404040"/>
                </a:solidFill>
                <a:latin typeface="Trebuchet MS"/>
                <a:cs typeface="Trebuchet MS"/>
              </a:rPr>
              <a:t>às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22h  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TEATRO </a:t>
            </a:r>
            <a:r>
              <a:rPr sz="2000" spc="-35" dirty="0">
                <a:solidFill>
                  <a:srgbClr val="404040"/>
                </a:solidFill>
                <a:latin typeface="Trebuchet MS"/>
                <a:cs typeface="Trebuchet MS"/>
              </a:rPr>
              <a:t>PAULO</a:t>
            </a:r>
            <a:r>
              <a:rPr sz="2000" spc="-20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AUTRAN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7F6F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971" y="853455"/>
            <a:ext cx="5857875" cy="5165725"/>
            <a:chOff x="3971" y="853455"/>
            <a:chExt cx="5857875" cy="5165725"/>
          </a:xfrm>
        </p:grpSpPr>
        <p:sp>
          <p:nvSpPr>
            <p:cNvPr id="4" name="object 4"/>
            <p:cNvSpPr/>
            <p:nvPr/>
          </p:nvSpPr>
          <p:spPr>
            <a:xfrm>
              <a:off x="1159028" y="860584"/>
              <a:ext cx="4695825" cy="5151755"/>
            </a:xfrm>
            <a:custGeom>
              <a:avLst/>
              <a:gdLst/>
              <a:ahLst/>
              <a:cxnLst/>
              <a:rect l="l" t="t" r="r" b="b"/>
              <a:pathLst>
                <a:path w="4695825" h="5151755">
                  <a:moveTo>
                    <a:pt x="2194391" y="1965606"/>
                  </a:moveTo>
                  <a:lnTo>
                    <a:pt x="3068059" y="1100372"/>
                  </a:lnTo>
                  <a:lnTo>
                    <a:pt x="3390020" y="2559034"/>
                  </a:lnTo>
                  <a:lnTo>
                    <a:pt x="1305115" y="2693987"/>
                  </a:lnTo>
                  <a:lnTo>
                    <a:pt x="1397727" y="883291"/>
                  </a:lnTo>
                  <a:lnTo>
                    <a:pt x="4440990" y="2115210"/>
                  </a:lnTo>
                  <a:lnTo>
                    <a:pt x="2627343" y="3236411"/>
                  </a:lnTo>
                  <a:lnTo>
                    <a:pt x="2194391" y="1965606"/>
                  </a:lnTo>
                  <a:close/>
                </a:path>
                <a:path w="4695825" h="5151755">
                  <a:moveTo>
                    <a:pt x="474623" y="2693987"/>
                  </a:moveTo>
                  <a:lnTo>
                    <a:pt x="3373067" y="220248"/>
                  </a:lnTo>
                  <a:lnTo>
                    <a:pt x="3864723" y="4337892"/>
                  </a:lnTo>
                  <a:lnTo>
                    <a:pt x="0" y="3795784"/>
                  </a:lnTo>
                  <a:lnTo>
                    <a:pt x="474623" y="491342"/>
                  </a:lnTo>
                  <a:lnTo>
                    <a:pt x="4695295" y="3371760"/>
                  </a:lnTo>
                  <a:lnTo>
                    <a:pt x="2584880" y="3965030"/>
                  </a:lnTo>
                  <a:lnTo>
                    <a:pt x="2729065" y="0"/>
                  </a:lnTo>
                  <a:lnTo>
                    <a:pt x="4305439" y="2693987"/>
                  </a:lnTo>
                  <a:lnTo>
                    <a:pt x="1712003" y="5151199"/>
                  </a:lnTo>
                  <a:lnTo>
                    <a:pt x="84768" y="118558"/>
                  </a:lnTo>
                  <a:lnTo>
                    <a:pt x="4627401" y="1112014"/>
                  </a:lnTo>
                  <a:lnTo>
                    <a:pt x="4416827" y="4947445"/>
                  </a:lnTo>
                  <a:lnTo>
                    <a:pt x="474623" y="2693987"/>
                  </a:lnTo>
                  <a:close/>
                </a:path>
              </a:pathLst>
            </a:custGeom>
            <a:ln w="14257">
              <a:solidFill>
                <a:srgbClr val="C5BDA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099" y="2746755"/>
              <a:ext cx="4662805" cy="2978150"/>
            </a:xfrm>
            <a:custGeom>
              <a:avLst/>
              <a:gdLst/>
              <a:ahLst/>
              <a:cxnLst/>
              <a:rect l="l" t="t" r="r" b="b"/>
              <a:pathLst>
                <a:path w="4662805" h="2978150">
                  <a:moveTo>
                    <a:pt x="0" y="2978021"/>
                  </a:moveTo>
                  <a:lnTo>
                    <a:pt x="3349846" y="1431576"/>
                  </a:lnTo>
                  <a:lnTo>
                    <a:pt x="4662408" y="262936"/>
                  </a:lnTo>
                  <a:lnTo>
                    <a:pt x="2903188" y="0"/>
                  </a:lnTo>
                  <a:lnTo>
                    <a:pt x="3349846" y="1431576"/>
                  </a:lnTo>
                </a:path>
              </a:pathLst>
            </a:custGeom>
            <a:ln w="14256">
              <a:solidFill>
                <a:srgbClr val="C5BDA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437121" y="337769"/>
            <a:ext cx="2829560" cy="836294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75"/>
              </a:spcBef>
            </a:pPr>
            <a:r>
              <a:rPr spc="204" dirty="0"/>
              <a:t>A</a:t>
            </a:r>
            <a:r>
              <a:rPr spc="135" dirty="0"/>
              <a:t>P</a:t>
            </a:r>
            <a:r>
              <a:rPr spc="165" dirty="0"/>
              <a:t>R</a:t>
            </a:r>
            <a:r>
              <a:rPr spc="75" dirty="0"/>
              <a:t>E</a:t>
            </a:r>
            <a:r>
              <a:rPr spc="254" dirty="0"/>
              <a:t>S</a:t>
            </a:r>
            <a:r>
              <a:rPr spc="85" dirty="0"/>
              <a:t>E</a:t>
            </a:r>
            <a:r>
              <a:rPr spc="250" dirty="0"/>
              <a:t>N</a:t>
            </a:r>
            <a:r>
              <a:rPr spc="-25" dirty="0"/>
              <a:t>T</a:t>
            </a:r>
            <a:r>
              <a:rPr spc="114" dirty="0"/>
              <a:t>A</a:t>
            </a:r>
            <a:r>
              <a:rPr spc="145" dirty="0"/>
              <a:t>Ç</a:t>
            </a:r>
            <a:r>
              <a:rPr spc="190" dirty="0"/>
              <a:t>Ã</a:t>
            </a:r>
            <a:r>
              <a:rPr spc="120" dirty="0"/>
              <a:t>O</a:t>
            </a:r>
            <a:r>
              <a:rPr spc="-160" dirty="0"/>
              <a:t>:  </a:t>
            </a:r>
            <a:r>
              <a:rPr spc="185" dirty="0"/>
              <a:t>BOCAAAAAAA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056121" y="1639951"/>
            <a:ext cx="5780405" cy="4819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3700">
              <a:lnSpc>
                <a:spcPct val="100000"/>
              </a:lnSpc>
              <a:spcBef>
                <a:spcPts val="105"/>
              </a:spcBef>
            </a:pPr>
            <a:r>
              <a:rPr sz="2000" spc="35" dirty="0">
                <a:solidFill>
                  <a:srgbClr val="404040"/>
                </a:solidFill>
                <a:latin typeface="Trebuchet MS"/>
                <a:cs typeface="Trebuchet MS"/>
              </a:rPr>
              <a:t>ALLYSON</a:t>
            </a:r>
            <a:r>
              <a:rPr sz="20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00" dirty="0">
                <a:solidFill>
                  <a:srgbClr val="404040"/>
                </a:solidFill>
                <a:latin typeface="Trebuchet MS"/>
                <a:cs typeface="Trebuchet MS"/>
              </a:rPr>
              <a:t>AMARAL</a:t>
            </a:r>
            <a:endParaRPr sz="2000">
              <a:latin typeface="Trebuchet MS"/>
              <a:cs typeface="Trebuchet MS"/>
            </a:endParaRPr>
          </a:p>
          <a:p>
            <a:pPr marL="393700" marR="3197860">
              <a:lnSpc>
                <a:spcPct val="131500"/>
              </a:lnSpc>
              <a:spcBef>
                <a:spcPts val="2010"/>
              </a:spcBef>
            </a:pPr>
            <a:r>
              <a:rPr sz="2000" spc="-130" dirty="0">
                <a:solidFill>
                  <a:srgbClr val="404040"/>
                </a:solidFill>
                <a:latin typeface="Trebuchet MS"/>
                <a:cs typeface="Trebuchet MS"/>
              </a:rPr>
              <a:t>05/07,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19h </a:t>
            </a:r>
            <a:r>
              <a:rPr sz="2000" spc="65" dirty="0">
                <a:solidFill>
                  <a:srgbClr val="404040"/>
                </a:solidFill>
                <a:latin typeface="Trebuchet MS"/>
                <a:cs typeface="Trebuchet MS"/>
              </a:rPr>
              <a:t>às</a:t>
            </a:r>
            <a:r>
              <a:rPr sz="2000" spc="-1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19h35  </a:t>
            </a:r>
            <a:r>
              <a:rPr sz="2000" spc="20" dirty="0">
                <a:solidFill>
                  <a:srgbClr val="404040"/>
                </a:solidFill>
                <a:latin typeface="Trebuchet MS"/>
                <a:cs typeface="Trebuchet MS"/>
              </a:rPr>
              <a:t>PRAÇA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000">
              <a:latin typeface="Trebuchet MS"/>
              <a:cs typeface="Trebuchet MS"/>
            </a:endParaRPr>
          </a:p>
          <a:p>
            <a:pPr marL="12700" marR="5080">
              <a:lnSpc>
                <a:spcPct val="86100"/>
              </a:lnSpc>
            </a:pP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Inspirado na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obra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musical,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a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Bachiana Brasileira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n°7, o solo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invoca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o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princípio  dinâmico de Exú, Exú Enugbarijo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- a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boca coletiva (boca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do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mundo)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que engole  de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um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jeito para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cuspir de forma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transformada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de outro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- assim,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evocando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a 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máxima do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corpo,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o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movimento, como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um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campo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de possibilidades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inventivas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a 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partir do sim, da </a:t>
            </a:r>
            <a:r>
              <a:rPr sz="1400" spc="-15" dirty="0">
                <a:solidFill>
                  <a:srgbClr val="404040"/>
                </a:solidFill>
                <a:latin typeface="Carlito"/>
                <a:cs typeface="Carlito"/>
              </a:rPr>
              <a:t>reinvenção,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do tornar-se um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outro,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do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vir a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ser um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outro.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uma 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profanação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da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vida,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uma ginga, uma esquiva, um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rodopio,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uma viração.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o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erro  vira acerto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e o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acerto vira</a:t>
            </a:r>
            <a:r>
              <a:rPr sz="1400" spc="-2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erro.</a:t>
            </a:r>
            <a:endParaRPr sz="1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Carlito"/>
              <a:cs typeface="Carlito"/>
            </a:endParaRPr>
          </a:p>
          <a:p>
            <a:pPr marL="12700" marR="63500">
              <a:lnSpc>
                <a:spcPct val="86200"/>
              </a:lnSpc>
            </a:pP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Allyson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Amaral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é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artista da dança,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intérprete, </a:t>
            </a:r>
            <a:r>
              <a:rPr sz="1400" spc="-20" dirty="0">
                <a:solidFill>
                  <a:srgbClr val="404040"/>
                </a:solidFill>
                <a:latin typeface="Carlito"/>
                <a:cs typeface="Carlito"/>
              </a:rPr>
              <a:t>performer,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ator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e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assistente de 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produção.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Graduado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em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Licenciatura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em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Dança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pela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Faculdade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Angel Vianna  </a:t>
            </a:r>
            <a:r>
              <a:rPr sz="1400" spc="-65" dirty="0">
                <a:solidFill>
                  <a:srgbClr val="404040"/>
                </a:solidFill>
                <a:latin typeface="Arial"/>
                <a:cs typeface="Arial"/>
              </a:rPr>
              <a:t>(2007) </a:t>
            </a:r>
            <a:r>
              <a:rPr sz="1400" spc="-45" dirty="0">
                <a:solidFill>
                  <a:srgbClr val="404040"/>
                </a:solidFill>
                <a:latin typeface="Arial"/>
                <a:cs typeface="Arial"/>
              </a:rPr>
              <a:t>no </a:t>
            </a:r>
            <a:r>
              <a:rPr sz="1400" spc="-95" dirty="0">
                <a:solidFill>
                  <a:srgbClr val="404040"/>
                </a:solidFill>
                <a:latin typeface="Arial"/>
                <a:cs typeface="Arial"/>
              </a:rPr>
              <a:t>Rio </a:t>
            </a:r>
            <a:r>
              <a:rPr sz="1400" spc="-70" dirty="0">
                <a:solidFill>
                  <a:srgbClr val="404040"/>
                </a:solidFill>
                <a:latin typeface="Arial"/>
                <a:cs typeface="Arial"/>
              </a:rPr>
              <a:t>de Janeiro. </a:t>
            </a:r>
            <a:r>
              <a:rPr sz="1400" spc="-75" dirty="0">
                <a:solidFill>
                  <a:srgbClr val="404040"/>
                </a:solidFill>
                <a:latin typeface="Arial"/>
                <a:cs typeface="Arial"/>
              </a:rPr>
              <a:t>Vive </a:t>
            </a:r>
            <a:r>
              <a:rPr sz="1400" spc="-80" dirty="0">
                <a:solidFill>
                  <a:srgbClr val="404040"/>
                </a:solidFill>
                <a:latin typeface="Arial"/>
                <a:cs typeface="Arial"/>
              </a:rPr>
              <a:t>e </a:t>
            </a:r>
            <a:r>
              <a:rPr sz="1400" spc="-45" dirty="0">
                <a:solidFill>
                  <a:srgbClr val="404040"/>
                </a:solidFill>
                <a:latin typeface="Arial"/>
                <a:cs typeface="Arial"/>
              </a:rPr>
              <a:t>trabalha </a:t>
            </a:r>
            <a:r>
              <a:rPr sz="1400" spc="-65" dirty="0">
                <a:solidFill>
                  <a:srgbClr val="404040"/>
                </a:solidFill>
                <a:latin typeface="Arial"/>
                <a:cs typeface="Arial"/>
              </a:rPr>
              <a:t>em </a:t>
            </a:r>
            <a:r>
              <a:rPr sz="1400" spc="-150" dirty="0">
                <a:solidFill>
                  <a:srgbClr val="404040"/>
                </a:solidFill>
                <a:latin typeface="Arial"/>
                <a:cs typeface="Arial"/>
              </a:rPr>
              <a:t>São </a:t>
            </a:r>
            <a:r>
              <a:rPr sz="1400" spc="-85" dirty="0">
                <a:solidFill>
                  <a:srgbClr val="404040"/>
                </a:solidFill>
                <a:latin typeface="Arial"/>
                <a:cs typeface="Arial"/>
              </a:rPr>
              <a:t>Paulo desde </a:t>
            </a:r>
            <a:r>
              <a:rPr sz="1400" spc="-65" dirty="0">
                <a:solidFill>
                  <a:srgbClr val="404040"/>
                </a:solidFill>
                <a:latin typeface="Arial"/>
                <a:cs typeface="Arial"/>
              </a:rPr>
              <a:t>2011. </a:t>
            </a:r>
            <a:r>
              <a:rPr sz="1400" spc="25" dirty="0">
                <a:solidFill>
                  <a:srgbClr val="404040"/>
                </a:solidFill>
                <a:latin typeface="Arial"/>
                <a:cs typeface="Arial"/>
              </a:rPr>
              <a:t>“</a:t>
            </a:r>
            <a:r>
              <a:rPr sz="1400" spc="25" dirty="0">
                <a:solidFill>
                  <a:srgbClr val="404040"/>
                </a:solidFill>
                <a:latin typeface="Carlito"/>
                <a:cs typeface="Carlito"/>
              </a:rPr>
              <a:t>SlowSoul</a:t>
            </a:r>
            <a:r>
              <a:rPr sz="1400" spc="25" dirty="0">
                <a:solidFill>
                  <a:srgbClr val="404040"/>
                </a:solidFill>
                <a:latin typeface="Arial"/>
                <a:cs typeface="Arial"/>
              </a:rPr>
              <a:t>” 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(2019), sua primeira criação, estreou no 23º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Cultura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Inglesa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Festival.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As</a:t>
            </a:r>
            <a:r>
              <a:rPr sz="1400" spc="9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suas</a:t>
            </a:r>
            <a:endParaRPr sz="1400">
              <a:latin typeface="Carlito"/>
              <a:cs typeface="Carlito"/>
            </a:endParaRPr>
          </a:p>
          <a:p>
            <a:pPr marL="12700">
              <a:lnSpc>
                <a:spcPts val="1320"/>
              </a:lnSpc>
            </a:pP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participações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em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trabalhos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como intérprete,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intérprete-criador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e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performer</a:t>
            </a:r>
            <a:r>
              <a:rPr sz="1400" spc="6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são</a:t>
            </a:r>
            <a:endParaRPr sz="1400">
              <a:latin typeface="Carlito"/>
              <a:cs typeface="Carlito"/>
            </a:endParaRPr>
          </a:p>
          <a:p>
            <a:pPr marL="12700" marR="202565">
              <a:lnSpc>
                <a:spcPct val="86100"/>
              </a:lnSpc>
              <a:spcBef>
                <a:spcPts val="114"/>
              </a:spcBef>
            </a:pPr>
            <a:r>
              <a:rPr sz="1400" spc="-65" dirty="0">
                <a:solidFill>
                  <a:srgbClr val="404040"/>
                </a:solidFill>
                <a:latin typeface="Arial"/>
                <a:cs typeface="Arial"/>
              </a:rPr>
              <a:t>em </a:t>
            </a:r>
            <a:r>
              <a:rPr sz="1400" spc="-105" dirty="0">
                <a:solidFill>
                  <a:srgbClr val="404040"/>
                </a:solidFill>
                <a:latin typeface="Arial"/>
                <a:cs typeface="Arial"/>
              </a:rPr>
              <a:t>peças </a:t>
            </a:r>
            <a:r>
              <a:rPr sz="1400" spc="-65" dirty="0">
                <a:solidFill>
                  <a:srgbClr val="404040"/>
                </a:solidFill>
                <a:latin typeface="Arial"/>
                <a:cs typeface="Arial"/>
              </a:rPr>
              <a:t>como </a:t>
            </a:r>
            <a:r>
              <a:rPr sz="1400" dirty="0">
                <a:solidFill>
                  <a:srgbClr val="404040"/>
                </a:solidFill>
                <a:latin typeface="Arial"/>
                <a:cs typeface="Arial"/>
              </a:rPr>
              <a:t>“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Pretoperitamar </a:t>
            </a:r>
            <a:r>
              <a:rPr sz="1400" spc="-80" dirty="0">
                <a:solidFill>
                  <a:srgbClr val="404040"/>
                </a:solidFill>
                <a:latin typeface="Arial"/>
                <a:cs typeface="Arial"/>
              </a:rPr>
              <a:t>– </a:t>
            </a:r>
            <a:r>
              <a:rPr sz="1400" spc="-160" dirty="0">
                <a:solidFill>
                  <a:srgbClr val="404040"/>
                </a:solidFill>
                <a:latin typeface="Arial"/>
                <a:cs typeface="Arial"/>
              </a:rPr>
              <a:t>O </a:t>
            </a:r>
            <a:r>
              <a:rPr sz="1400" spc="-80" dirty="0">
                <a:solidFill>
                  <a:srgbClr val="404040"/>
                </a:solidFill>
                <a:latin typeface="Arial"/>
                <a:cs typeface="Arial"/>
              </a:rPr>
              <a:t>Caminho </a:t>
            </a:r>
            <a:r>
              <a:rPr sz="1400" spc="-105" dirty="0">
                <a:solidFill>
                  <a:srgbClr val="404040"/>
                </a:solidFill>
                <a:latin typeface="Arial"/>
                <a:cs typeface="Arial"/>
              </a:rPr>
              <a:t>Vai </a:t>
            </a:r>
            <a:r>
              <a:rPr sz="1400" spc="-80" dirty="0">
                <a:solidFill>
                  <a:srgbClr val="404040"/>
                </a:solidFill>
                <a:latin typeface="Arial"/>
                <a:cs typeface="Arial"/>
              </a:rPr>
              <a:t>Dar </a:t>
            </a:r>
            <a:r>
              <a:rPr sz="1400" spc="-45" dirty="0">
                <a:solidFill>
                  <a:srgbClr val="404040"/>
                </a:solidFill>
                <a:latin typeface="Arial"/>
                <a:cs typeface="Arial"/>
              </a:rPr>
              <a:t>Aqui”, </a:t>
            </a:r>
            <a:r>
              <a:rPr sz="1400" spc="-65" dirty="0">
                <a:solidFill>
                  <a:srgbClr val="404040"/>
                </a:solidFill>
                <a:latin typeface="Arial"/>
                <a:cs typeface="Arial"/>
              </a:rPr>
              <a:t>de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Anelis  Assumpção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e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Grace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Passô</a:t>
            </a:r>
            <a:r>
              <a:rPr sz="1400" spc="-10" dirty="0">
                <a:solidFill>
                  <a:srgbClr val="404040"/>
                </a:solidFill>
                <a:latin typeface="Arial"/>
                <a:cs typeface="Arial"/>
              </a:rPr>
              <a:t>; </a:t>
            </a:r>
            <a:r>
              <a:rPr sz="1400" spc="-40" dirty="0">
                <a:solidFill>
                  <a:srgbClr val="404040"/>
                </a:solidFill>
                <a:latin typeface="Arial"/>
                <a:cs typeface="Arial"/>
              </a:rPr>
              <a:t>“Lobo”, </a:t>
            </a:r>
            <a:r>
              <a:rPr sz="1400" spc="-70" dirty="0">
                <a:solidFill>
                  <a:srgbClr val="404040"/>
                </a:solidFill>
                <a:latin typeface="Arial"/>
                <a:cs typeface="Arial"/>
              </a:rPr>
              <a:t>de Carolina </a:t>
            </a:r>
            <a:r>
              <a:rPr sz="1400" spc="-60" dirty="0">
                <a:solidFill>
                  <a:srgbClr val="404040"/>
                </a:solidFill>
                <a:latin typeface="Arial"/>
                <a:cs typeface="Arial"/>
              </a:rPr>
              <a:t>Bianchi; </a:t>
            </a:r>
            <a:r>
              <a:rPr sz="1400" spc="-80" dirty="0">
                <a:solidFill>
                  <a:srgbClr val="404040"/>
                </a:solidFill>
                <a:latin typeface="Arial"/>
                <a:cs typeface="Arial"/>
              </a:rPr>
              <a:t>e </a:t>
            </a:r>
            <a:r>
              <a:rPr sz="1400" spc="20" dirty="0">
                <a:solidFill>
                  <a:srgbClr val="404040"/>
                </a:solidFill>
                <a:latin typeface="Arial"/>
                <a:cs typeface="Arial"/>
              </a:rPr>
              <a:t>“</a:t>
            </a:r>
            <a:r>
              <a:rPr sz="1400" spc="20" dirty="0">
                <a:solidFill>
                  <a:srgbClr val="404040"/>
                </a:solidFill>
                <a:latin typeface="Carlito"/>
                <a:cs typeface="Carlito"/>
              </a:rPr>
              <a:t>Fílon </a:t>
            </a:r>
            <a:r>
              <a:rPr sz="1400" spc="-80" dirty="0">
                <a:solidFill>
                  <a:srgbClr val="404040"/>
                </a:solidFill>
                <a:latin typeface="Arial"/>
                <a:cs typeface="Arial"/>
              </a:rPr>
              <a:t>–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O </a:t>
            </a:r>
            <a:r>
              <a:rPr sz="1400" spc="-25" dirty="0">
                <a:solidFill>
                  <a:srgbClr val="404040"/>
                </a:solidFill>
                <a:latin typeface="Carlito"/>
                <a:cs typeface="Carlito"/>
              </a:rPr>
              <a:t>Teatro</a:t>
            </a:r>
            <a:r>
              <a:rPr sz="1400" spc="-18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do  </a:t>
            </a:r>
            <a:r>
              <a:rPr sz="1400" spc="-30" dirty="0">
                <a:solidFill>
                  <a:srgbClr val="404040"/>
                </a:solidFill>
                <a:latin typeface="Arial"/>
                <a:cs typeface="Arial"/>
              </a:rPr>
              <a:t>Mundo”, </a:t>
            </a:r>
            <a:r>
              <a:rPr sz="1400" spc="-65" dirty="0">
                <a:solidFill>
                  <a:srgbClr val="404040"/>
                </a:solidFill>
                <a:latin typeface="Arial"/>
                <a:cs typeface="Arial"/>
              </a:rPr>
              <a:t>de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Kenia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Dias </a:t>
            </a:r>
            <a:r>
              <a:rPr sz="1400" dirty="0">
                <a:solidFill>
                  <a:srgbClr val="404040"/>
                </a:solidFill>
                <a:latin typeface="Carlito"/>
                <a:cs typeface="Carlito"/>
              </a:rPr>
              <a:t>e </a:t>
            </a:r>
            <a:r>
              <a:rPr sz="1400" spc="-10" dirty="0">
                <a:solidFill>
                  <a:srgbClr val="404040"/>
                </a:solidFill>
                <a:latin typeface="Carlito"/>
                <a:cs typeface="Carlito"/>
              </a:rPr>
              <a:t>Ricardo</a:t>
            </a:r>
            <a:r>
              <a:rPr sz="1400" spc="-6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1400" spc="-5" dirty="0">
                <a:solidFill>
                  <a:srgbClr val="404040"/>
                </a:solidFill>
                <a:latin typeface="Carlito"/>
                <a:cs typeface="Carlito"/>
              </a:rPr>
              <a:t>Garcia.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52348" rIns="0" bIns="0" rtlCol="0">
            <a:spAutoFit/>
          </a:bodyPr>
          <a:lstStyle/>
          <a:p>
            <a:pPr marL="1722755" marR="5080">
              <a:lnSpc>
                <a:spcPts val="3030"/>
              </a:lnSpc>
              <a:spcBef>
                <a:spcPts val="475"/>
              </a:spcBef>
            </a:pPr>
            <a:r>
              <a:rPr spc="105" dirty="0"/>
              <a:t>ENCONTRO: </a:t>
            </a:r>
            <a:r>
              <a:rPr spc="130" dirty="0"/>
              <a:t>CORPO-TERRA </a:t>
            </a:r>
            <a:r>
              <a:rPr spc="-60" dirty="0"/>
              <a:t>E  </a:t>
            </a:r>
            <a:r>
              <a:rPr spc="145" dirty="0"/>
              <a:t>CONTRACOLONIALIDADE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12694" y="1921588"/>
            <a:ext cx="7827009" cy="4131945"/>
          </a:xfrm>
          <a:prstGeom prst="rect">
            <a:avLst/>
          </a:prstGeom>
        </p:spPr>
        <p:txBody>
          <a:bodyPr vert="horz" wrap="square" lIns="0" tIns="1689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2000" spc="90" dirty="0">
                <a:solidFill>
                  <a:srgbClr val="404040"/>
                </a:solidFill>
                <a:latin typeface="Trebuchet MS"/>
                <a:cs typeface="Trebuchet MS"/>
              </a:rPr>
              <a:t>NEGO</a:t>
            </a:r>
            <a:r>
              <a:rPr sz="2000" spc="1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45" dirty="0">
                <a:solidFill>
                  <a:srgbClr val="404040"/>
                </a:solidFill>
                <a:latin typeface="Trebuchet MS"/>
                <a:cs typeface="Trebuchet MS"/>
              </a:rPr>
              <a:t>BISPO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400" spc="145" dirty="0">
                <a:solidFill>
                  <a:srgbClr val="404040"/>
                </a:solidFill>
                <a:latin typeface="Trebuchet MS"/>
                <a:cs typeface="Trebuchet MS"/>
              </a:rPr>
              <a:t>Mediação</a:t>
            </a:r>
            <a:r>
              <a:rPr sz="1400" spc="2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400" spc="114" dirty="0">
                <a:solidFill>
                  <a:srgbClr val="404040"/>
                </a:solidFill>
                <a:latin typeface="Trebuchet MS"/>
                <a:cs typeface="Trebuchet MS"/>
              </a:rPr>
              <a:t>Sesc</a:t>
            </a:r>
            <a:endParaRPr sz="1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05/07, </a:t>
            </a: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20h </a:t>
            </a:r>
            <a:r>
              <a:rPr sz="2000" spc="150" dirty="0">
                <a:solidFill>
                  <a:srgbClr val="404040"/>
                </a:solidFill>
                <a:latin typeface="Trebuchet MS"/>
                <a:cs typeface="Trebuchet MS"/>
              </a:rPr>
              <a:t>às</a:t>
            </a:r>
            <a:r>
              <a:rPr sz="2000" spc="5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05" dirty="0">
                <a:solidFill>
                  <a:srgbClr val="404040"/>
                </a:solidFill>
                <a:latin typeface="Trebuchet MS"/>
                <a:cs typeface="Trebuchet MS"/>
              </a:rPr>
              <a:t>21h30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2000" spc="85" dirty="0">
                <a:solidFill>
                  <a:srgbClr val="404040"/>
                </a:solidFill>
                <a:latin typeface="Trebuchet MS"/>
                <a:cs typeface="Trebuchet MS"/>
              </a:rPr>
              <a:t>TEATRO PAULO</a:t>
            </a:r>
            <a:r>
              <a:rPr sz="2000" spc="2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40" dirty="0">
                <a:solidFill>
                  <a:srgbClr val="404040"/>
                </a:solidFill>
                <a:latin typeface="Trebuchet MS"/>
                <a:cs typeface="Trebuchet MS"/>
              </a:rPr>
              <a:t>AUTRAN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00">
              <a:latin typeface="Trebuchet MS"/>
              <a:cs typeface="Trebuchet MS"/>
            </a:endParaRPr>
          </a:p>
          <a:p>
            <a:pPr marL="12700" marR="260985">
              <a:lnSpc>
                <a:spcPct val="106000"/>
              </a:lnSpc>
            </a:pP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multiplicidade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dos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corpos,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dos </a:t>
            </a:r>
            <a:r>
              <a:rPr sz="1500" spc="-15" dirty="0">
                <a:solidFill>
                  <a:srgbClr val="404040"/>
                </a:solidFill>
                <a:latin typeface="Trebuchet MS"/>
                <a:cs typeface="Trebuchet MS"/>
              </a:rPr>
              <a:t>territórios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seus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modos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existir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combater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a 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colonialidade será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ponto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partida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para </a:t>
            </a:r>
            <a:r>
              <a:rPr sz="1500" spc="-15" dirty="0">
                <a:solidFill>
                  <a:srgbClr val="404040"/>
                </a:solidFill>
                <a:latin typeface="Trebuchet MS"/>
                <a:cs typeface="Trebuchet MS"/>
              </a:rPr>
              <a:t>reflexões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mestre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quilombola</a:t>
            </a:r>
            <a:r>
              <a:rPr sz="1500" spc="1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Nego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Bispo.</a:t>
            </a:r>
            <a:endParaRPr sz="15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550">
              <a:latin typeface="Trebuchet MS"/>
              <a:cs typeface="Trebuchet MS"/>
            </a:endParaRPr>
          </a:p>
          <a:p>
            <a:pPr marL="12700" marR="5080">
              <a:lnSpc>
                <a:spcPct val="106000"/>
              </a:lnSpc>
            </a:pP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Nego Bispo </a:t>
            </a:r>
            <a:r>
              <a:rPr sz="1500" spc="145" dirty="0">
                <a:solidFill>
                  <a:srgbClr val="404040"/>
                </a:solidFill>
                <a:latin typeface="Trebuchet MS"/>
                <a:cs typeface="Trebuchet MS"/>
              </a:rPr>
              <a:t>-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uma </a:t>
            </a:r>
            <a:r>
              <a:rPr sz="1500" spc="65" dirty="0">
                <a:solidFill>
                  <a:srgbClr val="404040"/>
                </a:solidFill>
                <a:latin typeface="Trebuchet MS"/>
                <a:cs typeface="Trebuchet MS"/>
              </a:rPr>
              <a:t>das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principais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vozes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pensamento </a:t>
            </a:r>
            <a:r>
              <a:rPr sz="1500" spc="65" dirty="0">
                <a:solidFill>
                  <a:srgbClr val="404040"/>
                </a:solidFill>
                <a:latin typeface="Trebuchet MS"/>
                <a:cs typeface="Trebuchet MS"/>
              </a:rPr>
              <a:t>das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comunidades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tradicionais 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Brasil.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Morador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Quilombo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Saco-Curtume,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no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Piauí, </a:t>
            </a:r>
            <a:r>
              <a:rPr sz="1500" spc="-35" dirty="0">
                <a:solidFill>
                  <a:srgbClr val="404040"/>
                </a:solidFill>
                <a:latin typeface="Trebuchet MS"/>
                <a:cs typeface="Trebuchet MS"/>
              </a:rPr>
              <a:t>ele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poeta, </a:t>
            </a:r>
            <a:r>
              <a:rPr sz="1500" spc="-30" dirty="0">
                <a:solidFill>
                  <a:srgbClr val="404040"/>
                </a:solidFill>
                <a:latin typeface="Trebuchet MS"/>
                <a:cs typeface="Trebuchet MS"/>
              </a:rPr>
              <a:t>escritor, 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professor,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ativista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político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militante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movimento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social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quilombola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direitos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pelo 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uso </a:t>
            </a:r>
            <a:r>
              <a:rPr sz="1500" spc="55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500" spc="-40" dirty="0">
                <a:solidFill>
                  <a:srgbClr val="404040"/>
                </a:solidFill>
                <a:latin typeface="Trebuchet MS"/>
                <a:cs typeface="Trebuchet MS"/>
              </a:rPr>
              <a:t>terra. </a:t>
            </a:r>
            <a:r>
              <a:rPr sz="1500" spc="-30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500" spc="40" dirty="0">
                <a:solidFill>
                  <a:srgbClr val="404040"/>
                </a:solidFill>
                <a:latin typeface="Trebuchet MS"/>
                <a:cs typeface="Trebuchet MS"/>
              </a:rPr>
              <a:t>ainda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um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dos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principais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críticos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modo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como </a:t>
            </a:r>
            <a:r>
              <a:rPr sz="1500" spc="40" dirty="0">
                <a:solidFill>
                  <a:srgbClr val="404040"/>
                </a:solidFill>
                <a:latin typeface="Trebuchet MS"/>
                <a:cs typeface="Trebuchet MS"/>
              </a:rPr>
              <a:t>os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povos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originários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40" dirty="0">
                <a:solidFill>
                  <a:srgbClr val="404040"/>
                </a:solidFill>
                <a:latin typeface="Trebuchet MS"/>
                <a:cs typeface="Trebuchet MS"/>
              </a:rPr>
              <a:t>os 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afrodiaspóricos </a:t>
            </a:r>
            <a:r>
              <a:rPr sz="1500" spc="60" dirty="0">
                <a:solidFill>
                  <a:srgbClr val="404040"/>
                </a:solidFill>
                <a:latin typeface="Trebuchet MS"/>
                <a:cs typeface="Trebuchet MS"/>
              </a:rPr>
              <a:t>são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tratados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no</a:t>
            </a:r>
            <a:r>
              <a:rPr sz="1500" spc="1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Brasil.</a:t>
            </a:r>
            <a:endParaRPr sz="15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7F6F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971" y="853455"/>
            <a:ext cx="5857875" cy="5165725"/>
            <a:chOff x="3971" y="853455"/>
            <a:chExt cx="5857875" cy="5165725"/>
          </a:xfrm>
        </p:grpSpPr>
        <p:sp>
          <p:nvSpPr>
            <p:cNvPr id="4" name="object 4"/>
            <p:cNvSpPr/>
            <p:nvPr/>
          </p:nvSpPr>
          <p:spPr>
            <a:xfrm>
              <a:off x="1159028" y="860584"/>
              <a:ext cx="4695825" cy="5151755"/>
            </a:xfrm>
            <a:custGeom>
              <a:avLst/>
              <a:gdLst/>
              <a:ahLst/>
              <a:cxnLst/>
              <a:rect l="l" t="t" r="r" b="b"/>
              <a:pathLst>
                <a:path w="4695825" h="5151755">
                  <a:moveTo>
                    <a:pt x="2194391" y="1965606"/>
                  </a:moveTo>
                  <a:lnTo>
                    <a:pt x="3068059" y="1100372"/>
                  </a:lnTo>
                  <a:lnTo>
                    <a:pt x="3390020" y="2559034"/>
                  </a:lnTo>
                  <a:lnTo>
                    <a:pt x="1305115" y="2693987"/>
                  </a:lnTo>
                  <a:lnTo>
                    <a:pt x="1397727" y="883291"/>
                  </a:lnTo>
                  <a:lnTo>
                    <a:pt x="4440990" y="2115210"/>
                  </a:lnTo>
                  <a:lnTo>
                    <a:pt x="2627343" y="3236411"/>
                  </a:lnTo>
                  <a:lnTo>
                    <a:pt x="2194391" y="1965606"/>
                  </a:lnTo>
                  <a:close/>
                </a:path>
                <a:path w="4695825" h="5151755">
                  <a:moveTo>
                    <a:pt x="474623" y="2693987"/>
                  </a:moveTo>
                  <a:lnTo>
                    <a:pt x="3373067" y="220248"/>
                  </a:lnTo>
                  <a:lnTo>
                    <a:pt x="3864723" y="4337892"/>
                  </a:lnTo>
                  <a:lnTo>
                    <a:pt x="0" y="3795784"/>
                  </a:lnTo>
                  <a:lnTo>
                    <a:pt x="474623" y="491342"/>
                  </a:lnTo>
                  <a:lnTo>
                    <a:pt x="4695295" y="3371760"/>
                  </a:lnTo>
                  <a:lnTo>
                    <a:pt x="2584880" y="3965030"/>
                  </a:lnTo>
                  <a:lnTo>
                    <a:pt x="2729065" y="0"/>
                  </a:lnTo>
                  <a:lnTo>
                    <a:pt x="4305439" y="2693987"/>
                  </a:lnTo>
                  <a:lnTo>
                    <a:pt x="1712003" y="5151199"/>
                  </a:lnTo>
                  <a:lnTo>
                    <a:pt x="84768" y="118558"/>
                  </a:lnTo>
                  <a:lnTo>
                    <a:pt x="4627401" y="1112014"/>
                  </a:lnTo>
                  <a:lnTo>
                    <a:pt x="4416827" y="4947445"/>
                  </a:lnTo>
                  <a:lnTo>
                    <a:pt x="474623" y="2693987"/>
                  </a:lnTo>
                  <a:close/>
                </a:path>
              </a:pathLst>
            </a:custGeom>
            <a:ln w="14257">
              <a:solidFill>
                <a:srgbClr val="C5BDA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099" y="2746755"/>
              <a:ext cx="4662805" cy="2978150"/>
            </a:xfrm>
            <a:custGeom>
              <a:avLst/>
              <a:gdLst/>
              <a:ahLst/>
              <a:cxnLst/>
              <a:rect l="l" t="t" r="r" b="b"/>
              <a:pathLst>
                <a:path w="4662805" h="2978150">
                  <a:moveTo>
                    <a:pt x="0" y="2978021"/>
                  </a:moveTo>
                  <a:lnTo>
                    <a:pt x="3349846" y="1431576"/>
                  </a:lnTo>
                  <a:lnTo>
                    <a:pt x="4662408" y="262936"/>
                  </a:lnTo>
                  <a:lnTo>
                    <a:pt x="2903188" y="0"/>
                  </a:lnTo>
                  <a:lnTo>
                    <a:pt x="3349846" y="1431576"/>
                  </a:lnTo>
                </a:path>
              </a:pathLst>
            </a:custGeom>
            <a:ln w="14256">
              <a:solidFill>
                <a:srgbClr val="C5BDA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437121" y="337769"/>
            <a:ext cx="4470400" cy="836294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75"/>
              </a:spcBef>
            </a:pPr>
            <a:r>
              <a:rPr spc="114" dirty="0"/>
              <a:t>APRESENTAÇÃO: </a:t>
            </a:r>
            <a:r>
              <a:rPr spc="90" dirty="0"/>
              <a:t>TUDO </a:t>
            </a:r>
            <a:r>
              <a:rPr spc="65" dirty="0"/>
              <a:t>DE  </a:t>
            </a:r>
            <a:r>
              <a:rPr spc="110" dirty="0"/>
              <a:t>NOVO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056121" y="1639951"/>
            <a:ext cx="5775960" cy="4918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3700">
              <a:lnSpc>
                <a:spcPct val="100000"/>
              </a:lnSpc>
              <a:spcBef>
                <a:spcPts val="105"/>
              </a:spcBef>
            </a:pP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BEATRIZ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SANO</a:t>
            </a:r>
            <a:endParaRPr sz="2000">
              <a:latin typeface="Trebuchet MS"/>
              <a:cs typeface="Trebuchet MS"/>
            </a:endParaRPr>
          </a:p>
          <a:p>
            <a:pPr marL="393700" marR="3193415">
              <a:lnSpc>
                <a:spcPct val="131500"/>
              </a:lnSpc>
              <a:spcBef>
                <a:spcPts val="2010"/>
              </a:spcBef>
            </a:pPr>
            <a:r>
              <a:rPr sz="2000" spc="-130" dirty="0">
                <a:solidFill>
                  <a:srgbClr val="404040"/>
                </a:solidFill>
                <a:latin typeface="Trebuchet MS"/>
                <a:cs typeface="Trebuchet MS"/>
              </a:rPr>
              <a:t>06/07,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19h </a:t>
            </a:r>
            <a:r>
              <a:rPr sz="2000" spc="65" dirty="0">
                <a:solidFill>
                  <a:srgbClr val="404040"/>
                </a:solidFill>
                <a:latin typeface="Trebuchet MS"/>
                <a:cs typeface="Trebuchet MS"/>
              </a:rPr>
              <a:t>às</a:t>
            </a:r>
            <a:r>
              <a:rPr sz="2000" spc="-1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19h35  </a:t>
            </a:r>
            <a:r>
              <a:rPr sz="2000" spc="20" dirty="0">
                <a:solidFill>
                  <a:srgbClr val="404040"/>
                </a:solidFill>
                <a:latin typeface="Trebuchet MS"/>
                <a:cs typeface="Trebuchet MS"/>
              </a:rPr>
              <a:t>PRAÇA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000">
              <a:latin typeface="Trebuchet MS"/>
              <a:cs typeface="Trebuchet MS"/>
            </a:endParaRPr>
          </a:p>
          <a:p>
            <a:pPr marL="12700" marR="78105">
              <a:lnSpc>
                <a:spcPct val="96100"/>
              </a:lnSpc>
            </a:pP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Este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solo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integra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o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projeto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Solos Brasileiros: Danças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para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Villa Lobos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a 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convite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Oficina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Oswald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de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Andrade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de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São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Paulo,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em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comemoração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ao 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centenário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Semana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de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Arte</a:t>
            </a:r>
            <a:r>
              <a:rPr sz="1500" spc="-4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Moderna.</a:t>
            </a:r>
            <a:endParaRPr sz="15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Carlito"/>
              <a:cs typeface="Carlito"/>
            </a:endParaRPr>
          </a:p>
          <a:p>
            <a:pPr marL="12700">
              <a:lnSpc>
                <a:spcPts val="1764"/>
              </a:lnSpc>
            </a:pPr>
            <a:r>
              <a:rPr sz="1500" spc="-165" dirty="0">
                <a:solidFill>
                  <a:srgbClr val="404040"/>
                </a:solidFill>
                <a:latin typeface="Arial"/>
                <a:cs typeface="Arial"/>
              </a:rPr>
              <a:t>TUDO </a:t>
            </a:r>
            <a:r>
              <a:rPr sz="1500" spc="-220" dirty="0">
                <a:solidFill>
                  <a:srgbClr val="404040"/>
                </a:solidFill>
                <a:latin typeface="Arial"/>
                <a:cs typeface="Arial"/>
              </a:rPr>
              <a:t>DE </a:t>
            </a:r>
            <a:r>
              <a:rPr sz="1500" spc="-165" dirty="0">
                <a:solidFill>
                  <a:srgbClr val="404040"/>
                </a:solidFill>
                <a:latin typeface="Arial"/>
                <a:cs typeface="Arial"/>
              </a:rPr>
              <a:t>NOVO </a:t>
            </a:r>
            <a:r>
              <a:rPr sz="1500" spc="-35" dirty="0">
                <a:solidFill>
                  <a:srgbClr val="404040"/>
                </a:solidFill>
                <a:latin typeface="Arial"/>
                <a:cs typeface="Arial"/>
              </a:rPr>
              <a:t>parte </a:t>
            </a:r>
            <a:r>
              <a:rPr sz="1500" spc="-85" dirty="0">
                <a:solidFill>
                  <a:srgbClr val="404040"/>
                </a:solidFill>
                <a:latin typeface="Arial"/>
                <a:cs typeface="Arial"/>
              </a:rPr>
              <a:t>da </a:t>
            </a:r>
            <a:r>
              <a:rPr sz="1500" spc="-70" dirty="0">
                <a:solidFill>
                  <a:srgbClr val="404040"/>
                </a:solidFill>
                <a:latin typeface="Arial"/>
                <a:cs typeface="Arial"/>
              </a:rPr>
              <a:t>frase de </a:t>
            </a:r>
            <a:r>
              <a:rPr sz="1500" spc="-90" dirty="0">
                <a:solidFill>
                  <a:srgbClr val="404040"/>
                </a:solidFill>
                <a:latin typeface="Arial"/>
                <a:cs typeface="Arial"/>
              </a:rPr>
              <a:t>Oswald </a:t>
            </a:r>
            <a:r>
              <a:rPr sz="1500" spc="-70" dirty="0">
                <a:solidFill>
                  <a:srgbClr val="404040"/>
                </a:solidFill>
                <a:latin typeface="Arial"/>
                <a:cs typeface="Arial"/>
              </a:rPr>
              <a:t>de Andrade, </a:t>
            </a:r>
            <a:r>
              <a:rPr sz="1500" spc="-80" dirty="0">
                <a:solidFill>
                  <a:srgbClr val="404040"/>
                </a:solidFill>
                <a:latin typeface="Arial"/>
                <a:cs typeface="Arial"/>
              </a:rPr>
              <a:t>“Vamos</a:t>
            </a:r>
            <a:r>
              <a:rPr sz="1500" spc="-11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65" dirty="0">
                <a:solidFill>
                  <a:srgbClr val="404040"/>
                </a:solidFill>
                <a:latin typeface="Arial"/>
                <a:cs typeface="Arial"/>
              </a:rPr>
              <a:t>comer</a:t>
            </a:r>
            <a:endParaRPr sz="1500">
              <a:latin typeface="Arial"/>
              <a:cs typeface="Arial"/>
            </a:endParaRPr>
          </a:p>
          <a:p>
            <a:pPr marL="12700" marR="5080">
              <a:lnSpc>
                <a:spcPct val="96000"/>
              </a:lnSpc>
              <a:spcBef>
                <a:spcPts val="35"/>
              </a:spcBef>
            </a:pPr>
            <a:r>
              <a:rPr sz="1500" spc="-15" dirty="0">
                <a:solidFill>
                  <a:srgbClr val="404040"/>
                </a:solidFill>
                <a:latin typeface="Arial"/>
                <a:cs typeface="Arial"/>
              </a:rPr>
              <a:t>tudo </a:t>
            </a:r>
            <a:r>
              <a:rPr sz="1500" spc="-70" dirty="0">
                <a:solidFill>
                  <a:srgbClr val="404040"/>
                </a:solidFill>
                <a:latin typeface="Arial"/>
                <a:cs typeface="Arial"/>
              </a:rPr>
              <a:t>de </a:t>
            </a:r>
            <a:r>
              <a:rPr sz="1500" spc="-25" dirty="0">
                <a:solidFill>
                  <a:srgbClr val="404040"/>
                </a:solidFill>
                <a:latin typeface="Arial"/>
                <a:cs typeface="Arial"/>
              </a:rPr>
              <a:t>novo” </a:t>
            </a:r>
            <a:r>
              <a:rPr sz="1500" spc="-45" dirty="0">
                <a:solidFill>
                  <a:srgbClr val="404040"/>
                </a:solidFill>
                <a:latin typeface="Arial"/>
                <a:cs typeface="Arial"/>
              </a:rPr>
              <a:t>escrito </a:t>
            </a:r>
            <a:r>
              <a:rPr sz="1500" spc="-35" dirty="0">
                <a:solidFill>
                  <a:srgbClr val="404040"/>
                </a:solidFill>
                <a:latin typeface="Arial"/>
                <a:cs typeface="Arial"/>
              </a:rPr>
              <a:t>posteriormente </a:t>
            </a:r>
            <a:r>
              <a:rPr sz="1500" spc="-120" dirty="0">
                <a:solidFill>
                  <a:srgbClr val="404040"/>
                </a:solidFill>
                <a:latin typeface="Arial"/>
                <a:cs typeface="Arial"/>
              </a:rPr>
              <a:t>à </a:t>
            </a:r>
            <a:r>
              <a:rPr sz="1500" spc="-114" dirty="0">
                <a:solidFill>
                  <a:srgbClr val="404040"/>
                </a:solidFill>
                <a:latin typeface="Arial"/>
                <a:cs typeface="Arial"/>
              </a:rPr>
              <a:t>Semana, </a:t>
            </a:r>
            <a:r>
              <a:rPr sz="1500" spc="-85" dirty="0">
                <a:solidFill>
                  <a:srgbClr val="404040"/>
                </a:solidFill>
                <a:latin typeface="Arial"/>
                <a:cs typeface="Arial"/>
              </a:rPr>
              <a:t>na </a:t>
            </a:r>
            <a:r>
              <a:rPr sz="1500" spc="-100" dirty="0">
                <a:solidFill>
                  <a:srgbClr val="404040"/>
                </a:solidFill>
                <a:latin typeface="Arial"/>
                <a:cs typeface="Arial"/>
              </a:rPr>
              <a:t>Revista </a:t>
            </a:r>
            <a:r>
              <a:rPr sz="1500" spc="-50" dirty="0">
                <a:solidFill>
                  <a:srgbClr val="404040"/>
                </a:solidFill>
                <a:latin typeface="Arial"/>
                <a:cs typeface="Arial"/>
              </a:rPr>
              <a:t>Antropofagia 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(1929).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O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recorte </a:t>
            </a:r>
            <a:r>
              <a:rPr sz="1500" spc="-15" dirty="0">
                <a:solidFill>
                  <a:srgbClr val="404040"/>
                </a:solidFill>
                <a:latin typeface="Carlito"/>
                <a:cs typeface="Carlito"/>
              </a:rPr>
              <a:t>foi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mote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para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a </a:t>
            </a:r>
            <a:r>
              <a:rPr sz="1500" spc="-15" dirty="0">
                <a:solidFill>
                  <a:srgbClr val="404040"/>
                </a:solidFill>
                <a:latin typeface="Carlito"/>
                <a:cs typeface="Carlito"/>
              </a:rPr>
              <a:t>reflexão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de não apenas </a:t>
            </a:r>
            <a:r>
              <a:rPr sz="1500" spc="-25" dirty="0">
                <a:solidFill>
                  <a:srgbClr val="404040"/>
                </a:solidFill>
                <a:latin typeface="Carlito"/>
                <a:cs typeface="Carlito"/>
              </a:rPr>
              <a:t>repetir,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mas </a:t>
            </a:r>
            <a:r>
              <a:rPr sz="1500" spc="-15" dirty="0">
                <a:solidFill>
                  <a:srgbClr val="404040"/>
                </a:solidFill>
                <a:latin typeface="Carlito"/>
                <a:cs typeface="Carlito"/>
              </a:rPr>
              <a:t>fazer 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do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caminho anterior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uma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outra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experiência. </a:t>
            </a:r>
            <a:r>
              <a:rPr sz="1500" spc="-20" dirty="0">
                <a:solidFill>
                  <a:srgbClr val="404040"/>
                </a:solidFill>
                <a:latin typeface="Carlito"/>
                <a:cs typeface="Carlito"/>
              </a:rPr>
              <a:t>Fazer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e </a:t>
            </a:r>
            <a:r>
              <a:rPr sz="1500" spc="-20" dirty="0">
                <a:solidFill>
                  <a:srgbClr val="404040"/>
                </a:solidFill>
                <a:latin typeface="Carlito"/>
                <a:cs typeface="Carlito"/>
              </a:rPr>
              <a:t>refazer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ação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pela 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repetição,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pela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retomada,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pelo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ciclo,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pela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volta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espiralada,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abrindo 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brechas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para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que 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novidade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aconteça. </a:t>
            </a:r>
            <a:r>
              <a:rPr sz="1500" spc="-15" dirty="0">
                <a:solidFill>
                  <a:srgbClr val="404040"/>
                </a:solidFill>
                <a:latin typeface="Carlito"/>
                <a:cs typeface="Carlito"/>
              </a:rPr>
              <a:t>Esta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repetição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não é a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espera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de  </a:t>
            </a:r>
            <a:r>
              <a:rPr sz="1500" spc="-75" dirty="0">
                <a:solidFill>
                  <a:srgbClr val="404040"/>
                </a:solidFill>
                <a:latin typeface="Arial"/>
                <a:cs typeface="Arial"/>
              </a:rPr>
              <a:t>algo </a:t>
            </a:r>
            <a:r>
              <a:rPr sz="1500" spc="-65" dirty="0">
                <a:solidFill>
                  <a:srgbClr val="404040"/>
                </a:solidFill>
                <a:latin typeface="Arial"/>
                <a:cs typeface="Arial"/>
              </a:rPr>
              <a:t>novo, </a:t>
            </a:r>
            <a:r>
              <a:rPr sz="1500" spc="-114" dirty="0">
                <a:solidFill>
                  <a:srgbClr val="404040"/>
                </a:solidFill>
                <a:latin typeface="Arial"/>
                <a:cs typeface="Arial"/>
              </a:rPr>
              <a:t>mas </a:t>
            </a:r>
            <a:r>
              <a:rPr sz="1500" spc="-70" dirty="0">
                <a:solidFill>
                  <a:srgbClr val="404040"/>
                </a:solidFill>
                <a:latin typeface="Arial"/>
                <a:cs typeface="Arial"/>
              </a:rPr>
              <a:t>sim </a:t>
            </a:r>
            <a:r>
              <a:rPr sz="1500" spc="-45" dirty="0">
                <a:solidFill>
                  <a:srgbClr val="404040"/>
                </a:solidFill>
                <a:latin typeface="Arial"/>
                <a:cs typeface="Arial"/>
              </a:rPr>
              <a:t>o </a:t>
            </a:r>
            <a:r>
              <a:rPr sz="1500" spc="-55" dirty="0">
                <a:solidFill>
                  <a:srgbClr val="404040"/>
                </a:solidFill>
                <a:latin typeface="Arial"/>
                <a:cs typeface="Arial"/>
              </a:rPr>
              <a:t>reconhecimento </a:t>
            </a:r>
            <a:r>
              <a:rPr sz="1500" spc="-45" dirty="0">
                <a:solidFill>
                  <a:srgbClr val="404040"/>
                </a:solidFill>
                <a:latin typeface="Arial"/>
                <a:cs typeface="Arial"/>
              </a:rPr>
              <a:t>do </a:t>
            </a:r>
            <a:r>
              <a:rPr sz="1500" spc="-65" dirty="0">
                <a:solidFill>
                  <a:srgbClr val="404040"/>
                </a:solidFill>
                <a:latin typeface="Arial"/>
                <a:cs typeface="Arial"/>
              </a:rPr>
              <a:t>que </a:t>
            </a:r>
            <a:r>
              <a:rPr sz="1500" spc="-50" dirty="0">
                <a:solidFill>
                  <a:srgbClr val="404040"/>
                </a:solidFill>
                <a:latin typeface="Arial"/>
                <a:cs typeface="Arial"/>
              </a:rPr>
              <a:t>já </a:t>
            </a:r>
            <a:r>
              <a:rPr sz="1500" spc="-85" dirty="0">
                <a:solidFill>
                  <a:srgbClr val="404040"/>
                </a:solidFill>
                <a:latin typeface="Arial"/>
                <a:cs typeface="Arial"/>
              </a:rPr>
              <a:t>está </a:t>
            </a:r>
            <a:r>
              <a:rPr sz="1500" spc="-35" dirty="0">
                <a:solidFill>
                  <a:srgbClr val="404040"/>
                </a:solidFill>
                <a:latin typeface="Arial"/>
                <a:cs typeface="Arial"/>
              </a:rPr>
              <a:t>ali, </a:t>
            </a:r>
            <a:r>
              <a:rPr sz="1500" spc="-70" dirty="0">
                <a:solidFill>
                  <a:srgbClr val="404040"/>
                </a:solidFill>
                <a:latin typeface="Arial"/>
                <a:cs typeface="Arial"/>
              </a:rPr>
              <a:t>“apenas </a:t>
            </a:r>
            <a:r>
              <a:rPr sz="1500" spc="-45" dirty="0">
                <a:solidFill>
                  <a:srgbClr val="404040"/>
                </a:solidFill>
                <a:latin typeface="Arial"/>
                <a:cs typeface="Arial"/>
              </a:rPr>
              <a:t>o</a:t>
            </a:r>
            <a:r>
              <a:rPr sz="1500" spc="-3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500" spc="-80" dirty="0">
                <a:solidFill>
                  <a:srgbClr val="404040"/>
                </a:solidFill>
                <a:latin typeface="Arial"/>
                <a:cs typeface="Arial"/>
              </a:rPr>
              <a:t>mesmo  </a:t>
            </a:r>
            <a:r>
              <a:rPr sz="1500" spc="-65" dirty="0">
                <a:solidFill>
                  <a:srgbClr val="404040"/>
                </a:solidFill>
                <a:latin typeface="Arial"/>
                <a:cs typeface="Arial"/>
              </a:rPr>
              <a:t>ovo </a:t>
            </a:r>
            <a:r>
              <a:rPr sz="1500" spc="-70" dirty="0">
                <a:solidFill>
                  <a:srgbClr val="404040"/>
                </a:solidFill>
                <a:latin typeface="Arial"/>
                <a:cs typeface="Arial"/>
              </a:rPr>
              <a:t>de </a:t>
            </a:r>
            <a:r>
              <a:rPr sz="1500" spc="-75" dirty="0">
                <a:solidFill>
                  <a:srgbClr val="404040"/>
                </a:solidFill>
                <a:latin typeface="Arial"/>
                <a:cs typeface="Arial"/>
              </a:rPr>
              <a:t>sempre </a:t>
            </a:r>
            <a:r>
              <a:rPr sz="1500" spc="-95" dirty="0">
                <a:solidFill>
                  <a:srgbClr val="404040"/>
                </a:solidFill>
                <a:latin typeface="Arial"/>
                <a:cs typeface="Arial"/>
              </a:rPr>
              <a:t>choca </a:t>
            </a:r>
            <a:r>
              <a:rPr sz="1500" spc="-45" dirty="0">
                <a:solidFill>
                  <a:srgbClr val="404040"/>
                </a:solidFill>
                <a:latin typeface="Arial"/>
                <a:cs typeface="Arial"/>
              </a:rPr>
              <a:t>o </a:t>
            </a:r>
            <a:r>
              <a:rPr sz="1500" spc="-80" dirty="0">
                <a:solidFill>
                  <a:srgbClr val="404040"/>
                </a:solidFill>
                <a:latin typeface="Arial"/>
                <a:cs typeface="Arial"/>
              </a:rPr>
              <a:t>mesmo </a:t>
            </a:r>
            <a:r>
              <a:rPr sz="1500" spc="-55" dirty="0">
                <a:solidFill>
                  <a:srgbClr val="404040"/>
                </a:solidFill>
                <a:latin typeface="Arial"/>
                <a:cs typeface="Arial"/>
              </a:rPr>
              <a:t>novo”, </a:t>
            </a:r>
            <a:r>
              <a:rPr sz="1500" spc="-70" dirty="0">
                <a:solidFill>
                  <a:srgbClr val="404040"/>
                </a:solidFill>
                <a:latin typeface="Arial"/>
                <a:cs typeface="Arial"/>
              </a:rPr>
              <a:t>como </a:t>
            </a:r>
            <a:r>
              <a:rPr sz="1500" spc="-95" dirty="0">
                <a:solidFill>
                  <a:srgbClr val="404040"/>
                </a:solidFill>
                <a:latin typeface="Arial"/>
                <a:cs typeface="Arial"/>
              </a:rPr>
              <a:t>disse </a:t>
            </a:r>
            <a:r>
              <a:rPr sz="1500" spc="-75" dirty="0">
                <a:solidFill>
                  <a:srgbClr val="404040"/>
                </a:solidFill>
                <a:latin typeface="Arial"/>
                <a:cs typeface="Arial"/>
              </a:rPr>
              <a:t>Leminski. </a:t>
            </a:r>
            <a:r>
              <a:rPr sz="1500" spc="-165" dirty="0">
                <a:solidFill>
                  <a:srgbClr val="404040"/>
                </a:solidFill>
                <a:latin typeface="Arial"/>
                <a:cs typeface="Arial"/>
              </a:rPr>
              <a:t>TUDO </a:t>
            </a:r>
            <a:r>
              <a:rPr sz="1500" spc="-220" dirty="0">
                <a:solidFill>
                  <a:srgbClr val="404040"/>
                </a:solidFill>
                <a:latin typeface="Arial"/>
                <a:cs typeface="Arial"/>
              </a:rPr>
              <a:t>DE  </a:t>
            </a:r>
            <a:r>
              <a:rPr sz="1500" spc="-15" dirty="0">
                <a:solidFill>
                  <a:srgbClr val="404040"/>
                </a:solidFill>
                <a:latin typeface="Carlito"/>
                <a:cs typeface="Carlito"/>
              </a:rPr>
              <a:t>NOVO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é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também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uma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dança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a partir das Bachianas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#5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de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Villa Lobos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que  </a:t>
            </a:r>
            <a:r>
              <a:rPr sz="1500" spc="-15" dirty="0">
                <a:solidFill>
                  <a:srgbClr val="404040"/>
                </a:solidFill>
                <a:latin typeface="Carlito"/>
                <a:cs typeface="Carlito"/>
              </a:rPr>
              <a:t>retoma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várias </a:t>
            </a:r>
            <a:r>
              <a:rPr sz="1500" spc="-20" dirty="0">
                <a:solidFill>
                  <a:srgbClr val="404040"/>
                </a:solidFill>
                <a:latin typeface="Carlito"/>
                <a:cs typeface="Carlito"/>
              </a:rPr>
              <a:t>vezes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o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corpo no</a:t>
            </a:r>
            <a:r>
              <a:rPr sz="1500" spc="-2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tempo.</a:t>
            </a:r>
            <a:endParaRPr sz="15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2694" y="805129"/>
            <a:ext cx="7204075" cy="8362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195"/>
              </a:lnSpc>
              <a:spcBef>
                <a:spcPts val="95"/>
              </a:spcBef>
            </a:pPr>
            <a:r>
              <a:rPr spc="105" dirty="0"/>
              <a:t>ENCONTRO: </a:t>
            </a:r>
            <a:r>
              <a:rPr spc="145" dirty="0"/>
              <a:t>ACESSO </a:t>
            </a:r>
            <a:r>
              <a:rPr spc="-60" dirty="0"/>
              <a:t>E </a:t>
            </a:r>
            <a:r>
              <a:rPr spc="145" dirty="0"/>
              <a:t>REINVENÇÃO</a:t>
            </a:r>
            <a:r>
              <a:rPr spc="805" dirty="0"/>
              <a:t> </a:t>
            </a:r>
            <a:r>
              <a:rPr spc="670" dirty="0"/>
              <a:t>–</a:t>
            </a:r>
          </a:p>
          <a:p>
            <a:pPr marL="12700">
              <a:lnSpc>
                <a:spcPts val="3195"/>
              </a:lnSpc>
            </a:pPr>
            <a:r>
              <a:rPr spc="210" dirty="0"/>
              <a:t>CAMINHOS </a:t>
            </a:r>
            <a:r>
              <a:rPr spc="165" dirty="0"/>
              <a:t>DAS </a:t>
            </a:r>
            <a:r>
              <a:rPr spc="140" dirty="0"/>
              <a:t>NARRATIVAS</a:t>
            </a:r>
            <a:r>
              <a:rPr spc="265" dirty="0"/>
              <a:t> </a:t>
            </a:r>
            <a:r>
              <a:rPr spc="155" dirty="0"/>
              <a:t>ANCESTRAIS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12694" y="1921588"/>
            <a:ext cx="7868284" cy="3889375"/>
          </a:xfrm>
          <a:prstGeom prst="rect">
            <a:avLst/>
          </a:prstGeom>
        </p:spPr>
        <p:txBody>
          <a:bodyPr vert="horz" wrap="square" lIns="0" tIns="1689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JULIE</a:t>
            </a:r>
            <a:r>
              <a:rPr sz="2000" spc="1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45" dirty="0">
                <a:solidFill>
                  <a:srgbClr val="404040"/>
                </a:solidFill>
                <a:latin typeface="Trebuchet MS"/>
                <a:cs typeface="Trebuchet MS"/>
              </a:rPr>
              <a:t>DORRICO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400" spc="145" dirty="0">
                <a:solidFill>
                  <a:srgbClr val="404040"/>
                </a:solidFill>
                <a:latin typeface="Trebuchet MS"/>
                <a:cs typeface="Trebuchet MS"/>
              </a:rPr>
              <a:t>Mediação</a:t>
            </a:r>
            <a:r>
              <a:rPr sz="1400" spc="2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400" spc="114" dirty="0">
                <a:solidFill>
                  <a:srgbClr val="404040"/>
                </a:solidFill>
                <a:latin typeface="Trebuchet MS"/>
                <a:cs typeface="Trebuchet MS"/>
              </a:rPr>
              <a:t>Sesc</a:t>
            </a:r>
            <a:endParaRPr sz="1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06/07, </a:t>
            </a: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20h </a:t>
            </a:r>
            <a:r>
              <a:rPr sz="2000" spc="150" dirty="0">
                <a:solidFill>
                  <a:srgbClr val="404040"/>
                </a:solidFill>
                <a:latin typeface="Trebuchet MS"/>
                <a:cs typeface="Trebuchet MS"/>
              </a:rPr>
              <a:t>às</a:t>
            </a:r>
            <a:r>
              <a:rPr sz="2000" spc="5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05" dirty="0">
                <a:solidFill>
                  <a:srgbClr val="404040"/>
                </a:solidFill>
                <a:latin typeface="Trebuchet MS"/>
                <a:cs typeface="Trebuchet MS"/>
              </a:rPr>
              <a:t>21h30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2000" spc="85" dirty="0">
                <a:solidFill>
                  <a:srgbClr val="404040"/>
                </a:solidFill>
                <a:latin typeface="Trebuchet MS"/>
                <a:cs typeface="Trebuchet MS"/>
              </a:rPr>
              <a:t>TEATRO PAULO</a:t>
            </a:r>
            <a:r>
              <a:rPr sz="2000" spc="2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40" dirty="0">
                <a:solidFill>
                  <a:srgbClr val="404040"/>
                </a:solidFill>
                <a:latin typeface="Trebuchet MS"/>
                <a:cs typeface="Trebuchet MS"/>
              </a:rPr>
              <a:t>AUTRAN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00">
              <a:latin typeface="Trebuchet MS"/>
              <a:cs typeface="Trebuchet MS"/>
            </a:endParaRPr>
          </a:p>
          <a:p>
            <a:pPr marL="12700" marR="539115">
              <a:lnSpc>
                <a:spcPct val="106000"/>
              </a:lnSpc>
            </a:pP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Representação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X Representatividade: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narrativas ancestrais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em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contraponto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à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ideia 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construída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no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último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século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que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Brasil.</a:t>
            </a:r>
            <a:endParaRPr sz="15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550">
              <a:latin typeface="Trebuchet MS"/>
              <a:cs typeface="Trebuchet MS"/>
            </a:endParaRPr>
          </a:p>
          <a:p>
            <a:pPr marL="12700" marR="5080">
              <a:lnSpc>
                <a:spcPct val="106100"/>
              </a:lnSpc>
            </a:pPr>
            <a:r>
              <a:rPr sz="1500" spc="-40" dirty="0">
                <a:solidFill>
                  <a:srgbClr val="404040"/>
                </a:solidFill>
                <a:latin typeface="Trebuchet MS"/>
                <a:cs typeface="Trebuchet MS"/>
              </a:rPr>
              <a:t>Julie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Dorrico </a:t>
            </a:r>
            <a:r>
              <a:rPr sz="1500" spc="145" dirty="0">
                <a:solidFill>
                  <a:srgbClr val="404040"/>
                </a:solidFill>
                <a:latin typeface="Trebuchet MS"/>
                <a:cs typeface="Trebuchet MS"/>
              </a:rPr>
              <a:t>- </a:t>
            </a:r>
            <a:r>
              <a:rPr sz="1500" spc="-15" dirty="0">
                <a:solidFill>
                  <a:srgbClr val="404040"/>
                </a:solidFill>
                <a:latin typeface="Trebuchet MS"/>
                <a:cs typeface="Trebuchet MS"/>
              </a:rPr>
              <a:t>pertence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ao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povo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Macuxi. </a:t>
            </a:r>
            <a:r>
              <a:rPr sz="1500" spc="-30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doutora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em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teoria </a:t>
            </a:r>
            <a:r>
              <a:rPr sz="1500" spc="55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literatura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pela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Pontifícia 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Universidade Católica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Rio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Grande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Sul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(PUC/RS). </a:t>
            </a:r>
            <a:r>
              <a:rPr sz="1500" spc="-30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uma </a:t>
            </a:r>
            <a:r>
              <a:rPr sz="1500" spc="65" dirty="0">
                <a:solidFill>
                  <a:srgbClr val="404040"/>
                </a:solidFill>
                <a:latin typeface="Trebuchet MS"/>
                <a:cs typeface="Trebuchet MS"/>
              </a:rPr>
              <a:t>das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administradoras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 </a:t>
            </a:r>
            <a:r>
              <a:rPr sz="1500" spc="-20" dirty="0">
                <a:solidFill>
                  <a:srgbClr val="404040"/>
                </a:solidFill>
                <a:latin typeface="Trebuchet MS"/>
                <a:cs typeface="Trebuchet MS"/>
              </a:rPr>
              <a:t>perfil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@leiamulheresindigenas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Instagram. Coordena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Grupo de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Estudo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em </a:t>
            </a:r>
            <a:r>
              <a:rPr sz="1500" spc="40" dirty="0">
                <a:solidFill>
                  <a:srgbClr val="404040"/>
                </a:solidFill>
                <a:latin typeface="Trebuchet MS"/>
                <a:cs typeface="Trebuchet MS"/>
              </a:rPr>
              <a:t>Memória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 </a:t>
            </a:r>
            <a:r>
              <a:rPr sz="1500" spc="-25" dirty="0">
                <a:solidFill>
                  <a:srgbClr val="404040"/>
                </a:solidFill>
                <a:latin typeface="Trebuchet MS"/>
                <a:cs typeface="Trebuchet MS"/>
              </a:rPr>
              <a:t>Teoria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Indígena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(Gemti)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é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colunista </a:t>
            </a:r>
            <a:r>
              <a:rPr sz="1500" spc="55" dirty="0">
                <a:solidFill>
                  <a:srgbClr val="404040"/>
                </a:solidFill>
                <a:latin typeface="Trebuchet MS"/>
                <a:cs typeface="Trebuchet MS"/>
              </a:rPr>
              <a:t>da</a:t>
            </a:r>
            <a:r>
              <a:rPr sz="1500" spc="1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plataforma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Ecoa,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UOL.</a:t>
            </a:r>
            <a:endParaRPr sz="15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722755" marR="5080">
              <a:lnSpc>
                <a:spcPts val="3030"/>
              </a:lnSpc>
              <a:spcBef>
                <a:spcPts val="475"/>
              </a:spcBef>
            </a:pPr>
            <a:r>
              <a:rPr spc="105" dirty="0"/>
              <a:t>ENCONTRO: </a:t>
            </a:r>
            <a:r>
              <a:rPr spc="114" dirty="0"/>
              <a:t>PALAVRA </a:t>
            </a:r>
            <a:r>
              <a:rPr spc="110" dirty="0"/>
              <a:t>VIVA </a:t>
            </a:r>
            <a:r>
              <a:rPr spc="670" dirty="0"/>
              <a:t>– </a:t>
            </a:r>
            <a:r>
              <a:rPr spc="225" dirty="0"/>
              <a:t>UMA</a:t>
            </a:r>
            <a:r>
              <a:rPr spc="130" dirty="0"/>
              <a:t> </a:t>
            </a:r>
            <a:r>
              <a:rPr spc="165" dirty="0"/>
              <a:t>COMPLEXA  </a:t>
            </a:r>
            <a:r>
              <a:rPr spc="150" dirty="0"/>
              <a:t>DRAMATURGIA DOS</a:t>
            </a:r>
            <a:r>
              <a:rPr spc="295" dirty="0"/>
              <a:t> </a:t>
            </a:r>
            <a:r>
              <a:rPr spc="95" dirty="0"/>
              <a:t>AFETOS</a:t>
            </a:r>
          </a:p>
          <a:p>
            <a:pPr marL="1722755">
              <a:lnSpc>
                <a:spcPts val="2975"/>
              </a:lnSpc>
            </a:pPr>
            <a:r>
              <a:rPr spc="170" dirty="0"/>
              <a:t>LANÇAMENTO </a:t>
            </a:r>
            <a:r>
              <a:rPr spc="90" dirty="0"/>
              <a:t>DO </a:t>
            </a:r>
            <a:r>
              <a:rPr spc="120" dirty="0"/>
              <a:t>LIVRO </a:t>
            </a:r>
            <a:r>
              <a:rPr spc="114" dirty="0"/>
              <a:t>PALAVRA</a:t>
            </a:r>
            <a:r>
              <a:rPr spc="509" dirty="0"/>
              <a:t> </a:t>
            </a:r>
            <a:r>
              <a:rPr spc="110" dirty="0"/>
              <a:t>VIVA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75279" y="1899640"/>
            <a:ext cx="8814435" cy="469074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49860">
              <a:lnSpc>
                <a:spcPct val="100000"/>
              </a:lnSpc>
              <a:spcBef>
                <a:spcPts val="855"/>
              </a:spcBef>
            </a:pPr>
            <a:r>
              <a:rPr sz="2000" spc="140" dirty="0">
                <a:solidFill>
                  <a:srgbClr val="404040"/>
                </a:solidFill>
                <a:latin typeface="Trebuchet MS"/>
                <a:cs typeface="Trebuchet MS"/>
              </a:rPr>
              <a:t>DIONE </a:t>
            </a:r>
            <a:r>
              <a:rPr sz="2000" spc="105" dirty="0">
                <a:solidFill>
                  <a:srgbClr val="404040"/>
                </a:solidFill>
                <a:latin typeface="Trebuchet MS"/>
                <a:cs typeface="Trebuchet MS"/>
              </a:rPr>
              <a:t>CARLOS, </a:t>
            </a:r>
            <a:r>
              <a:rPr sz="2000" spc="120" dirty="0">
                <a:solidFill>
                  <a:srgbClr val="404040"/>
                </a:solidFill>
                <a:latin typeface="Trebuchet MS"/>
                <a:cs typeface="Trebuchet MS"/>
              </a:rPr>
              <a:t>LEDA </a:t>
            </a:r>
            <a:r>
              <a:rPr sz="2000" spc="200" dirty="0">
                <a:solidFill>
                  <a:srgbClr val="404040"/>
                </a:solidFill>
                <a:latin typeface="Trebuchet MS"/>
                <a:cs typeface="Trebuchet MS"/>
              </a:rPr>
              <a:t>MARIA </a:t>
            </a:r>
            <a:r>
              <a:rPr sz="2000" spc="145" dirty="0">
                <a:solidFill>
                  <a:srgbClr val="404040"/>
                </a:solidFill>
                <a:latin typeface="Trebuchet MS"/>
                <a:cs typeface="Trebuchet MS"/>
              </a:rPr>
              <a:t>MARTINS, </a:t>
            </a:r>
            <a:r>
              <a:rPr sz="2000" spc="170" dirty="0">
                <a:solidFill>
                  <a:srgbClr val="404040"/>
                </a:solidFill>
                <a:latin typeface="Trebuchet MS"/>
                <a:cs typeface="Trebuchet MS"/>
              </a:rPr>
              <a:t>VALMIR</a:t>
            </a:r>
            <a:r>
              <a:rPr sz="2000" spc="3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50" dirty="0">
                <a:solidFill>
                  <a:srgbClr val="404040"/>
                </a:solidFill>
                <a:latin typeface="Trebuchet MS"/>
                <a:cs typeface="Trebuchet MS"/>
              </a:rPr>
              <a:t>SANTOS</a:t>
            </a:r>
            <a:endParaRPr sz="2000">
              <a:latin typeface="Trebuchet MS"/>
              <a:cs typeface="Trebuchet MS"/>
            </a:endParaRPr>
          </a:p>
          <a:p>
            <a:pPr marL="149860">
              <a:lnSpc>
                <a:spcPct val="100000"/>
              </a:lnSpc>
              <a:spcBef>
                <a:spcPts val="755"/>
              </a:spcBef>
            </a:pPr>
            <a:r>
              <a:rPr sz="1400" spc="145" dirty="0">
                <a:solidFill>
                  <a:srgbClr val="404040"/>
                </a:solidFill>
                <a:latin typeface="Trebuchet MS"/>
                <a:cs typeface="Trebuchet MS"/>
              </a:rPr>
              <a:t>Mediação </a:t>
            </a:r>
            <a:r>
              <a:rPr sz="2000" spc="155" dirty="0">
                <a:solidFill>
                  <a:srgbClr val="404040"/>
                </a:solidFill>
                <a:latin typeface="Trebuchet MS"/>
                <a:cs typeface="Trebuchet MS"/>
              </a:rPr>
              <a:t>ROSANE</a:t>
            </a:r>
            <a:r>
              <a:rPr sz="2000" spc="2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25" dirty="0">
                <a:solidFill>
                  <a:srgbClr val="404040"/>
                </a:solidFill>
                <a:latin typeface="Trebuchet MS"/>
                <a:cs typeface="Trebuchet MS"/>
              </a:rPr>
              <a:t>BORGES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50">
              <a:latin typeface="Trebuchet MS"/>
              <a:cs typeface="Trebuchet MS"/>
            </a:endParaRPr>
          </a:p>
          <a:p>
            <a:pPr marL="149860">
              <a:lnSpc>
                <a:spcPct val="100000"/>
              </a:lnSpc>
            </a:pPr>
            <a:r>
              <a:rPr sz="2000" spc="-25" dirty="0">
                <a:solidFill>
                  <a:srgbClr val="404040"/>
                </a:solidFill>
                <a:latin typeface="Trebuchet MS"/>
                <a:cs typeface="Trebuchet MS"/>
              </a:rPr>
              <a:t>07/07, </a:t>
            </a: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19h </a:t>
            </a:r>
            <a:r>
              <a:rPr sz="2000" spc="150" dirty="0">
                <a:solidFill>
                  <a:srgbClr val="404040"/>
                </a:solidFill>
                <a:latin typeface="Trebuchet MS"/>
                <a:cs typeface="Trebuchet MS"/>
              </a:rPr>
              <a:t>às</a:t>
            </a:r>
            <a:r>
              <a:rPr sz="20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22h</a:t>
            </a:r>
            <a:endParaRPr sz="2000">
              <a:latin typeface="Trebuchet MS"/>
              <a:cs typeface="Trebuchet MS"/>
            </a:endParaRPr>
          </a:p>
          <a:p>
            <a:pPr marL="149860">
              <a:lnSpc>
                <a:spcPct val="100000"/>
              </a:lnSpc>
              <a:spcBef>
                <a:spcPts val="755"/>
              </a:spcBef>
            </a:pPr>
            <a:r>
              <a:rPr sz="2000" spc="85" dirty="0">
                <a:solidFill>
                  <a:srgbClr val="404040"/>
                </a:solidFill>
                <a:latin typeface="Trebuchet MS"/>
                <a:cs typeface="Trebuchet MS"/>
              </a:rPr>
              <a:t>TEATRO PAULO</a:t>
            </a:r>
            <a:r>
              <a:rPr sz="2000" spc="2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40" dirty="0">
                <a:solidFill>
                  <a:srgbClr val="404040"/>
                </a:solidFill>
                <a:latin typeface="Trebuchet MS"/>
                <a:cs typeface="Trebuchet MS"/>
              </a:rPr>
              <a:t>AUTRAN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50">
              <a:latin typeface="Trebuchet MS"/>
              <a:cs typeface="Trebuchet MS"/>
            </a:endParaRPr>
          </a:p>
          <a:p>
            <a:pPr marL="12700" marR="272415">
              <a:lnSpc>
                <a:spcPts val="1610"/>
              </a:lnSpc>
            </a:pPr>
            <a:r>
              <a:rPr sz="1400" spc="3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400" spc="15" dirty="0">
                <a:solidFill>
                  <a:srgbClr val="404040"/>
                </a:solidFill>
                <a:latin typeface="Trebuchet MS"/>
                <a:cs typeface="Trebuchet MS"/>
              </a:rPr>
              <a:t>complexa </a:t>
            </a:r>
            <a:r>
              <a:rPr sz="1400" spc="30" dirty="0">
                <a:solidFill>
                  <a:srgbClr val="404040"/>
                </a:solidFill>
                <a:latin typeface="Trebuchet MS"/>
                <a:cs typeface="Trebuchet MS"/>
              </a:rPr>
              <a:t>dramaturgia </a:t>
            </a:r>
            <a:r>
              <a:rPr sz="1400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400" spc="15" dirty="0">
                <a:solidFill>
                  <a:srgbClr val="404040"/>
                </a:solidFill>
                <a:latin typeface="Trebuchet MS"/>
                <a:cs typeface="Trebuchet MS"/>
              </a:rPr>
              <a:t>afetos </a:t>
            </a:r>
            <a:r>
              <a:rPr sz="1400" spc="30" dirty="0">
                <a:solidFill>
                  <a:srgbClr val="404040"/>
                </a:solidFill>
                <a:latin typeface="Trebuchet MS"/>
                <a:cs typeface="Trebuchet MS"/>
              </a:rPr>
              <a:t>na </a:t>
            </a:r>
            <a:r>
              <a:rPr sz="1400" spc="25" dirty="0">
                <a:solidFill>
                  <a:srgbClr val="404040"/>
                </a:solidFill>
                <a:latin typeface="Trebuchet MS"/>
                <a:cs typeface="Trebuchet MS"/>
              </a:rPr>
              <a:t>obra </a:t>
            </a:r>
            <a:r>
              <a:rPr sz="1400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400" spc="10" dirty="0">
                <a:solidFill>
                  <a:srgbClr val="404040"/>
                </a:solidFill>
                <a:latin typeface="Trebuchet MS"/>
                <a:cs typeface="Trebuchet MS"/>
              </a:rPr>
              <a:t>Dione </a:t>
            </a:r>
            <a:r>
              <a:rPr sz="1400" spc="30" dirty="0">
                <a:solidFill>
                  <a:srgbClr val="404040"/>
                </a:solidFill>
                <a:latin typeface="Trebuchet MS"/>
                <a:cs typeface="Trebuchet MS"/>
              </a:rPr>
              <a:t>Carlos </a:t>
            </a:r>
            <a:r>
              <a:rPr sz="1400" spc="-60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400" spc="-5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400" spc="30" dirty="0">
                <a:solidFill>
                  <a:srgbClr val="404040"/>
                </a:solidFill>
                <a:latin typeface="Trebuchet MS"/>
                <a:cs typeface="Trebuchet MS"/>
              </a:rPr>
              <a:t>aquilombamento </a:t>
            </a:r>
            <a:r>
              <a:rPr sz="1400" spc="20" dirty="0">
                <a:solidFill>
                  <a:srgbClr val="404040"/>
                </a:solidFill>
                <a:latin typeface="Trebuchet MS"/>
                <a:cs typeface="Trebuchet MS"/>
              </a:rPr>
              <a:t>como </a:t>
            </a:r>
            <a:r>
              <a:rPr sz="1400" spc="15" dirty="0">
                <a:solidFill>
                  <a:srgbClr val="404040"/>
                </a:solidFill>
                <a:latin typeface="Trebuchet MS"/>
                <a:cs typeface="Trebuchet MS"/>
              </a:rPr>
              <a:t>tecnologia </a:t>
            </a:r>
            <a:r>
              <a:rPr sz="1400" spc="40" dirty="0">
                <a:solidFill>
                  <a:srgbClr val="404040"/>
                </a:solidFill>
                <a:latin typeface="Trebuchet MS"/>
                <a:cs typeface="Trebuchet MS"/>
              </a:rPr>
              <a:t>para  </a:t>
            </a:r>
            <a:r>
              <a:rPr sz="1400" spc="25" dirty="0">
                <a:solidFill>
                  <a:srgbClr val="404040"/>
                </a:solidFill>
                <a:latin typeface="Trebuchet MS"/>
                <a:cs typeface="Trebuchet MS"/>
              </a:rPr>
              <a:t>publicação </a:t>
            </a:r>
            <a:r>
              <a:rPr sz="1400" spc="-10" dirty="0">
                <a:solidFill>
                  <a:srgbClr val="404040"/>
                </a:solidFill>
                <a:latin typeface="Trebuchet MS"/>
                <a:cs typeface="Trebuchet MS"/>
              </a:rPr>
              <a:t>literária. </a:t>
            </a:r>
            <a:r>
              <a:rPr sz="1400" spc="25" dirty="0">
                <a:solidFill>
                  <a:srgbClr val="404040"/>
                </a:solidFill>
                <a:latin typeface="Trebuchet MS"/>
                <a:cs typeface="Trebuchet MS"/>
              </a:rPr>
              <a:t>Lançamento do </a:t>
            </a:r>
            <a:r>
              <a:rPr sz="1400" spc="-10" dirty="0">
                <a:solidFill>
                  <a:srgbClr val="404040"/>
                </a:solidFill>
                <a:latin typeface="Trebuchet MS"/>
                <a:cs typeface="Trebuchet MS"/>
              </a:rPr>
              <a:t>livro </a:t>
            </a:r>
            <a:r>
              <a:rPr sz="1400" spc="35" dirty="0">
                <a:solidFill>
                  <a:srgbClr val="404040"/>
                </a:solidFill>
                <a:latin typeface="Trebuchet MS"/>
                <a:cs typeface="Trebuchet MS"/>
              </a:rPr>
              <a:t>Palavra</a:t>
            </a:r>
            <a:r>
              <a:rPr sz="1400" spc="2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400" spc="5" dirty="0">
                <a:solidFill>
                  <a:srgbClr val="404040"/>
                </a:solidFill>
                <a:latin typeface="Trebuchet MS"/>
                <a:cs typeface="Trebuchet MS"/>
              </a:rPr>
              <a:t>Viva.</a:t>
            </a:r>
            <a:endParaRPr sz="1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rebuchet MS"/>
              <a:cs typeface="Trebuchet MS"/>
            </a:endParaRPr>
          </a:p>
          <a:p>
            <a:pPr marL="12700" marR="31750">
              <a:lnSpc>
                <a:spcPct val="96100"/>
              </a:lnSpc>
              <a:spcBef>
                <a:spcPts val="5"/>
              </a:spcBef>
            </a:pPr>
            <a:r>
              <a:rPr sz="1400" spc="10" dirty="0">
                <a:solidFill>
                  <a:srgbClr val="404040"/>
                </a:solidFill>
                <a:latin typeface="Trebuchet MS"/>
                <a:cs typeface="Trebuchet MS"/>
              </a:rPr>
              <a:t>Dione </a:t>
            </a:r>
            <a:r>
              <a:rPr sz="1400" spc="30" dirty="0">
                <a:solidFill>
                  <a:srgbClr val="404040"/>
                </a:solidFill>
                <a:latin typeface="Trebuchet MS"/>
                <a:cs typeface="Trebuchet MS"/>
              </a:rPr>
              <a:t>Carlos </a:t>
            </a:r>
            <a:r>
              <a:rPr sz="1400" spc="140" dirty="0">
                <a:solidFill>
                  <a:srgbClr val="404040"/>
                </a:solidFill>
                <a:latin typeface="Trebuchet MS"/>
                <a:cs typeface="Trebuchet MS"/>
              </a:rPr>
              <a:t>- </a:t>
            </a:r>
            <a:r>
              <a:rPr sz="1400" spc="-30" dirty="0">
                <a:solidFill>
                  <a:srgbClr val="404040"/>
                </a:solidFill>
                <a:latin typeface="Trebuchet MS"/>
                <a:cs typeface="Trebuchet MS"/>
              </a:rPr>
              <a:t>Atriz, </a:t>
            </a:r>
            <a:r>
              <a:rPr sz="1400" spc="25" dirty="0">
                <a:solidFill>
                  <a:srgbClr val="404040"/>
                </a:solidFill>
                <a:latin typeface="Trebuchet MS"/>
                <a:cs typeface="Trebuchet MS"/>
              </a:rPr>
              <a:t>Dramaturga, </a:t>
            </a:r>
            <a:r>
              <a:rPr sz="1400" dirty="0">
                <a:solidFill>
                  <a:srgbClr val="404040"/>
                </a:solidFill>
                <a:latin typeface="Trebuchet MS"/>
                <a:cs typeface="Trebuchet MS"/>
              </a:rPr>
              <a:t>roteirista </a:t>
            </a:r>
            <a:r>
              <a:rPr sz="1400" spc="-60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400" spc="5" dirty="0">
                <a:solidFill>
                  <a:srgbClr val="404040"/>
                </a:solidFill>
                <a:latin typeface="Trebuchet MS"/>
                <a:cs typeface="Trebuchet MS"/>
              </a:rPr>
              <a:t>curadora, </a:t>
            </a:r>
            <a:r>
              <a:rPr sz="1400" spc="10" dirty="0">
                <a:solidFill>
                  <a:srgbClr val="404040"/>
                </a:solidFill>
                <a:latin typeface="Trebuchet MS"/>
                <a:cs typeface="Trebuchet MS"/>
              </a:rPr>
              <a:t>Dione </a:t>
            </a:r>
            <a:r>
              <a:rPr sz="1400" spc="30" dirty="0">
                <a:solidFill>
                  <a:srgbClr val="404040"/>
                </a:solidFill>
                <a:latin typeface="Trebuchet MS"/>
                <a:cs typeface="Trebuchet MS"/>
              </a:rPr>
              <a:t>Carlos </a:t>
            </a:r>
            <a:r>
              <a:rPr sz="1400" spc="10" dirty="0">
                <a:solidFill>
                  <a:srgbClr val="404040"/>
                </a:solidFill>
                <a:latin typeface="Trebuchet MS"/>
                <a:cs typeface="Trebuchet MS"/>
              </a:rPr>
              <a:t>cursou </a:t>
            </a:r>
            <a:r>
              <a:rPr sz="1400" spc="15" dirty="0">
                <a:solidFill>
                  <a:srgbClr val="404040"/>
                </a:solidFill>
                <a:latin typeface="Trebuchet MS"/>
                <a:cs typeface="Trebuchet MS"/>
              </a:rPr>
              <a:t>Jornalismo </a:t>
            </a:r>
            <a:r>
              <a:rPr sz="1400" spc="30" dirty="0">
                <a:solidFill>
                  <a:srgbClr val="404040"/>
                </a:solidFill>
                <a:latin typeface="Trebuchet MS"/>
                <a:cs typeface="Trebuchet MS"/>
              </a:rPr>
              <a:t>na </a:t>
            </a:r>
            <a:r>
              <a:rPr sz="1400" spc="20" dirty="0">
                <a:solidFill>
                  <a:srgbClr val="404040"/>
                </a:solidFill>
                <a:latin typeface="Trebuchet MS"/>
                <a:cs typeface="Trebuchet MS"/>
              </a:rPr>
              <a:t>Universidade  </a:t>
            </a:r>
            <a:r>
              <a:rPr sz="1400" spc="40" dirty="0">
                <a:solidFill>
                  <a:srgbClr val="404040"/>
                </a:solidFill>
                <a:latin typeface="Trebuchet MS"/>
                <a:cs typeface="Trebuchet MS"/>
              </a:rPr>
              <a:t>Metodista </a:t>
            </a:r>
            <a:r>
              <a:rPr sz="1400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400" spc="60" dirty="0">
                <a:solidFill>
                  <a:srgbClr val="404040"/>
                </a:solidFill>
                <a:latin typeface="Trebuchet MS"/>
                <a:cs typeface="Trebuchet MS"/>
              </a:rPr>
              <a:t>São </a:t>
            </a:r>
            <a:r>
              <a:rPr sz="1400" spc="-5" dirty="0">
                <a:solidFill>
                  <a:srgbClr val="404040"/>
                </a:solidFill>
                <a:latin typeface="Trebuchet MS"/>
                <a:cs typeface="Trebuchet MS"/>
              </a:rPr>
              <a:t>Paulo. </a:t>
            </a:r>
            <a:r>
              <a:rPr sz="1400" spc="5" dirty="0">
                <a:solidFill>
                  <a:srgbClr val="404040"/>
                </a:solidFill>
                <a:latin typeface="Trebuchet MS"/>
                <a:cs typeface="Trebuchet MS"/>
              </a:rPr>
              <a:t>Atuou </a:t>
            </a:r>
            <a:r>
              <a:rPr sz="1400" spc="20" dirty="0">
                <a:solidFill>
                  <a:srgbClr val="404040"/>
                </a:solidFill>
                <a:latin typeface="Trebuchet MS"/>
                <a:cs typeface="Trebuchet MS"/>
              </a:rPr>
              <a:t>como </a:t>
            </a:r>
            <a:r>
              <a:rPr sz="1400" dirty="0">
                <a:solidFill>
                  <a:srgbClr val="404040"/>
                </a:solidFill>
                <a:latin typeface="Trebuchet MS"/>
                <a:cs typeface="Trebuchet MS"/>
              </a:rPr>
              <a:t>atriz </a:t>
            </a:r>
            <a:r>
              <a:rPr sz="1400" spc="10" dirty="0">
                <a:solidFill>
                  <a:srgbClr val="404040"/>
                </a:solidFill>
                <a:latin typeface="Trebuchet MS"/>
                <a:cs typeface="Trebuchet MS"/>
              </a:rPr>
              <a:t>por </a:t>
            </a:r>
            <a:r>
              <a:rPr sz="1400" spc="30" dirty="0">
                <a:solidFill>
                  <a:srgbClr val="404040"/>
                </a:solidFill>
                <a:latin typeface="Trebuchet MS"/>
                <a:cs typeface="Trebuchet MS"/>
              </a:rPr>
              <a:t>dois </a:t>
            </a:r>
            <a:r>
              <a:rPr sz="1400" spc="45" dirty="0">
                <a:solidFill>
                  <a:srgbClr val="404040"/>
                </a:solidFill>
                <a:latin typeface="Trebuchet MS"/>
                <a:cs typeface="Trebuchet MS"/>
              </a:rPr>
              <a:t>anos </a:t>
            </a:r>
            <a:r>
              <a:rPr sz="1400" spc="30" dirty="0">
                <a:solidFill>
                  <a:srgbClr val="404040"/>
                </a:solidFill>
                <a:latin typeface="Trebuchet MS"/>
                <a:cs typeface="Trebuchet MS"/>
              </a:rPr>
              <a:t>na Cia </a:t>
            </a:r>
            <a:r>
              <a:rPr sz="14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400" spc="10" dirty="0">
                <a:solidFill>
                  <a:srgbClr val="404040"/>
                </a:solidFill>
                <a:latin typeface="Trebuchet MS"/>
                <a:cs typeface="Trebuchet MS"/>
              </a:rPr>
              <a:t>ator </a:t>
            </a:r>
            <a:r>
              <a:rPr sz="1400" spc="15" dirty="0">
                <a:solidFill>
                  <a:srgbClr val="404040"/>
                </a:solidFill>
                <a:latin typeface="Trebuchet MS"/>
                <a:cs typeface="Trebuchet MS"/>
              </a:rPr>
              <a:t>Renato </a:t>
            </a:r>
            <a:r>
              <a:rPr sz="1400" dirty="0">
                <a:solidFill>
                  <a:srgbClr val="404040"/>
                </a:solidFill>
                <a:latin typeface="Trebuchet MS"/>
                <a:cs typeface="Trebuchet MS"/>
              </a:rPr>
              <a:t>Borghi. </a:t>
            </a:r>
            <a:r>
              <a:rPr sz="1400" spc="30" dirty="0">
                <a:solidFill>
                  <a:srgbClr val="404040"/>
                </a:solidFill>
                <a:latin typeface="Trebuchet MS"/>
                <a:cs typeface="Trebuchet MS"/>
              </a:rPr>
              <a:t>Formada </a:t>
            </a:r>
            <a:r>
              <a:rPr sz="1400" spc="-5" dirty="0">
                <a:solidFill>
                  <a:srgbClr val="404040"/>
                </a:solidFill>
                <a:latin typeface="Trebuchet MS"/>
                <a:cs typeface="Trebuchet MS"/>
              </a:rPr>
              <a:t>em  </a:t>
            </a:r>
            <a:r>
              <a:rPr sz="1400" spc="35" dirty="0">
                <a:solidFill>
                  <a:srgbClr val="404040"/>
                </a:solidFill>
                <a:latin typeface="Trebuchet MS"/>
                <a:cs typeface="Trebuchet MS"/>
              </a:rPr>
              <a:t>Dramaturgia </a:t>
            </a:r>
            <a:r>
              <a:rPr sz="1400" spc="20" dirty="0">
                <a:solidFill>
                  <a:srgbClr val="404040"/>
                </a:solidFill>
                <a:latin typeface="Trebuchet MS"/>
                <a:cs typeface="Trebuchet MS"/>
              </a:rPr>
              <a:t>pela </a:t>
            </a:r>
            <a:r>
              <a:rPr sz="1400" spc="50" dirty="0">
                <a:solidFill>
                  <a:srgbClr val="404040"/>
                </a:solidFill>
                <a:latin typeface="Trebuchet MS"/>
                <a:cs typeface="Trebuchet MS"/>
              </a:rPr>
              <a:t>SP </a:t>
            </a:r>
            <a:r>
              <a:rPr sz="1400" spc="25" dirty="0">
                <a:solidFill>
                  <a:srgbClr val="404040"/>
                </a:solidFill>
                <a:latin typeface="Trebuchet MS"/>
                <a:cs typeface="Trebuchet MS"/>
              </a:rPr>
              <a:t>Escola </a:t>
            </a:r>
            <a:r>
              <a:rPr sz="1400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400" spc="-40" dirty="0">
                <a:solidFill>
                  <a:srgbClr val="404040"/>
                </a:solidFill>
                <a:latin typeface="Trebuchet MS"/>
                <a:cs typeface="Trebuchet MS"/>
              </a:rPr>
              <a:t>Teatro. </a:t>
            </a:r>
            <a:r>
              <a:rPr sz="1400" spc="-30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400" spc="20" dirty="0">
                <a:solidFill>
                  <a:srgbClr val="404040"/>
                </a:solidFill>
                <a:latin typeface="Trebuchet MS"/>
                <a:cs typeface="Trebuchet MS"/>
              </a:rPr>
              <a:t>responsável </a:t>
            </a:r>
            <a:r>
              <a:rPr sz="1400" spc="10" dirty="0">
                <a:solidFill>
                  <a:srgbClr val="404040"/>
                </a:solidFill>
                <a:latin typeface="Trebuchet MS"/>
                <a:cs typeface="Trebuchet MS"/>
              </a:rPr>
              <a:t>por </a:t>
            </a:r>
            <a:r>
              <a:rPr sz="1400" spc="-5" dirty="0">
                <a:solidFill>
                  <a:srgbClr val="404040"/>
                </a:solidFill>
                <a:latin typeface="Trebuchet MS"/>
                <a:cs typeface="Trebuchet MS"/>
              </a:rPr>
              <a:t>cerca </a:t>
            </a:r>
            <a:r>
              <a:rPr sz="1400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400" spc="-5" dirty="0">
                <a:solidFill>
                  <a:srgbClr val="404040"/>
                </a:solidFill>
                <a:latin typeface="Trebuchet MS"/>
                <a:cs typeface="Trebuchet MS"/>
              </a:rPr>
              <a:t>quinze </a:t>
            </a:r>
            <a:r>
              <a:rPr sz="1400" dirty="0">
                <a:solidFill>
                  <a:srgbClr val="404040"/>
                </a:solidFill>
                <a:latin typeface="Trebuchet MS"/>
                <a:cs typeface="Trebuchet MS"/>
              </a:rPr>
              <a:t>textos </a:t>
            </a:r>
            <a:r>
              <a:rPr sz="1400" spc="25" dirty="0">
                <a:solidFill>
                  <a:srgbClr val="404040"/>
                </a:solidFill>
                <a:latin typeface="Trebuchet MS"/>
                <a:cs typeface="Trebuchet MS"/>
              </a:rPr>
              <a:t>encenados </a:t>
            </a:r>
            <a:r>
              <a:rPr sz="1400" spc="10" dirty="0">
                <a:solidFill>
                  <a:srgbClr val="404040"/>
                </a:solidFill>
                <a:latin typeface="Trebuchet MS"/>
                <a:cs typeface="Trebuchet MS"/>
              </a:rPr>
              <a:t>por </a:t>
            </a:r>
            <a:r>
              <a:rPr sz="1400" spc="20" dirty="0">
                <a:solidFill>
                  <a:srgbClr val="404040"/>
                </a:solidFill>
                <a:latin typeface="Trebuchet MS"/>
                <a:cs typeface="Trebuchet MS"/>
              </a:rPr>
              <a:t>diversos  </a:t>
            </a:r>
            <a:r>
              <a:rPr sz="1400" spc="25" dirty="0">
                <a:solidFill>
                  <a:srgbClr val="404040"/>
                </a:solidFill>
                <a:latin typeface="Trebuchet MS"/>
                <a:cs typeface="Trebuchet MS"/>
              </a:rPr>
              <a:t>grupos: </a:t>
            </a:r>
            <a:r>
              <a:rPr sz="1400" spc="30" dirty="0">
                <a:solidFill>
                  <a:srgbClr val="404040"/>
                </a:solidFill>
                <a:latin typeface="Trebuchet MS"/>
                <a:cs typeface="Trebuchet MS"/>
              </a:rPr>
              <a:t>Cia </a:t>
            </a:r>
            <a:r>
              <a:rPr sz="1400" spc="25" dirty="0">
                <a:solidFill>
                  <a:srgbClr val="404040"/>
                </a:solidFill>
                <a:latin typeface="Trebuchet MS"/>
                <a:cs typeface="Trebuchet MS"/>
              </a:rPr>
              <a:t>do Pássaro, </a:t>
            </a:r>
            <a:r>
              <a:rPr sz="1400" spc="30" dirty="0">
                <a:solidFill>
                  <a:srgbClr val="404040"/>
                </a:solidFill>
                <a:latin typeface="Trebuchet MS"/>
                <a:cs typeface="Trebuchet MS"/>
              </a:rPr>
              <a:t>Cia </a:t>
            </a:r>
            <a:r>
              <a:rPr sz="14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400" spc="30" dirty="0">
                <a:solidFill>
                  <a:srgbClr val="404040"/>
                </a:solidFill>
                <a:latin typeface="Trebuchet MS"/>
                <a:cs typeface="Trebuchet MS"/>
              </a:rPr>
              <a:t>Caminho </a:t>
            </a:r>
            <a:r>
              <a:rPr sz="1400" spc="-25" dirty="0">
                <a:solidFill>
                  <a:srgbClr val="404040"/>
                </a:solidFill>
                <a:latin typeface="Trebuchet MS"/>
                <a:cs typeface="Trebuchet MS"/>
              </a:rPr>
              <a:t>Velho, </a:t>
            </a:r>
            <a:r>
              <a:rPr sz="1400" spc="30" dirty="0">
                <a:solidFill>
                  <a:srgbClr val="404040"/>
                </a:solidFill>
                <a:latin typeface="Trebuchet MS"/>
                <a:cs typeface="Trebuchet MS"/>
              </a:rPr>
              <a:t>Cia </a:t>
            </a:r>
            <a:r>
              <a:rPr sz="1400" spc="-25" dirty="0">
                <a:solidFill>
                  <a:srgbClr val="404040"/>
                </a:solidFill>
                <a:latin typeface="Trebuchet MS"/>
                <a:cs typeface="Trebuchet MS"/>
              </a:rPr>
              <a:t>Livre, </a:t>
            </a:r>
            <a:r>
              <a:rPr sz="1400" spc="5" dirty="0">
                <a:solidFill>
                  <a:srgbClr val="404040"/>
                </a:solidFill>
                <a:latin typeface="Trebuchet MS"/>
                <a:cs typeface="Trebuchet MS"/>
              </a:rPr>
              <a:t>Coletivo </a:t>
            </a:r>
            <a:r>
              <a:rPr sz="1400" spc="20" dirty="0">
                <a:solidFill>
                  <a:srgbClr val="404040"/>
                </a:solidFill>
                <a:latin typeface="Trebuchet MS"/>
                <a:cs typeface="Trebuchet MS"/>
              </a:rPr>
              <a:t>Legítima </a:t>
            </a:r>
            <a:r>
              <a:rPr sz="1400" spc="5" dirty="0">
                <a:solidFill>
                  <a:srgbClr val="404040"/>
                </a:solidFill>
                <a:latin typeface="Trebuchet MS"/>
                <a:cs typeface="Trebuchet MS"/>
              </a:rPr>
              <a:t>Defesa, </a:t>
            </a:r>
            <a:r>
              <a:rPr sz="1400" spc="30" dirty="0">
                <a:solidFill>
                  <a:srgbClr val="404040"/>
                </a:solidFill>
                <a:latin typeface="Trebuchet MS"/>
                <a:cs typeface="Trebuchet MS"/>
              </a:rPr>
              <a:t>Cia </a:t>
            </a:r>
            <a:r>
              <a:rPr sz="1400" spc="50" dirty="0">
                <a:solidFill>
                  <a:srgbClr val="404040"/>
                </a:solidFill>
                <a:latin typeface="Trebuchet MS"/>
                <a:cs typeface="Trebuchet MS"/>
              </a:rPr>
              <a:t>Capulanas </a:t>
            </a:r>
            <a:r>
              <a:rPr sz="1400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400" spc="-10" dirty="0">
                <a:solidFill>
                  <a:srgbClr val="404040"/>
                </a:solidFill>
                <a:latin typeface="Trebuchet MS"/>
                <a:cs typeface="Trebuchet MS"/>
              </a:rPr>
              <a:t>Arte  </a:t>
            </a:r>
            <a:r>
              <a:rPr sz="1400" spc="10" dirty="0">
                <a:solidFill>
                  <a:srgbClr val="404040"/>
                </a:solidFill>
                <a:latin typeface="Trebuchet MS"/>
                <a:cs typeface="Trebuchet MS"/>
              </a:rPr>
              <a:t>Negra, </a:t>
            </a:r>
            <a:r>
              <a:rPr sz="1400" spc="-15" dirty="0">
                <a:solidFill>
                  <a:srgbClr val="404040"/>
                </a:solidFill>
                <a:latin typeface="Trebuchet MS"/>
                <a:cs typeface="Trebuchet MS"/>
              </a:rPr>
              <a:t>dentre</a:t>
            </a:r>
            <a:r>
              <a:rPr sz="1400" spc="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Trebuchet MS"/>
                <a:cs typeface="Trebuchet MS"/>
              </a:rPr>
              <a:t>outras.</a:t>
            </a:r>
            <a:endParaRPr sz="1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rebuchet MS"/>
              <a:cs typeface="Trebuchet MS"/>
            </a:endParaRPr>
          </a:p>
          <a:p>
            <a:pPr marL="12700" marR="5080">
              <a:lnSpc>
                <a:spcPts val="1610"/>
              </a:lnSpc>
            </a:pPr>
            <a:r>
              <a:rPr sz="1400" spc="25" dirty="0">
                <a:solidFill>
                  <a:srgbClr val="404040"/>
                </a:solidFill>
                <a:latin typeface="Trebuchet MS"/>
                <a:cs typeface="Trebuchet MS"/>
              </a:rPr>
              <a:t>Leda </a:t>
            </a:r>
            <a:r>
              <a:rPr sz="1400" spc="65" dirty="0">
                <a:solidFill>
                  <a:srgbClr val="404040"/>
                </a:solidFill>
                <a:latin typeface="Trebuchet MS"/>
                <a:cs typeface="Trebuchet MS"/>
              </a:rPr>
              <a:t>Maria </a:t>
            </a:r>
            <a:r>
              <a:rPr sz="1400" spc="45" dirty="0">
                <a:solidFill>
                  <a:srgbClr val="404040"/>
                </a:solidFill>
                <a:latin typeface="Trebuchet MS"/>
                <a:cs typeface="Trebuchet MS"/>
              </a:rPr>
              <a:t>Martins </a:t>
            </a:r>
            <a:r>
              <a:rPr sz="1400" spc="140" dirty="0">
                <a:solidFill>
                  <a:srgbClr val="404040"/>
                </a:solidFill>
                <a:latin typeface="Trebuchet MS"/>
                <a:cs typeface="Trebuchet MS"/>
              </a:rPr>
              <a:t>- </a:t>
            </a:r>
            <a:r>
              <a:rPr sz="1400" spc="-30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400" dirty="0">
                <a:solidFill>
                  <a:srgbClr val="404040"/>
                </a:solidFill>
                <a:latin typeface="Trebuchet MS"/>
                <a:cs typeface="Trebuchet MS"/>
              </a:rPr>
              <a:t>poeta, </a:t>
            </a:r>
            <a:r>
              <a:rPr sz="1400" spc="20" dirty="0">
                <a:solidFill>
                  <a:srgbClr val="404040"/>
                </a:solidFill>
                <a:latin typeface="Trebuchet MS"/>
                <a:cs typeface="Trebuchet MS"/>
              </a:rPr>
              <a:t>ensaísta, </a:t>
            </a:r>
            <a:r>
              <a:rPr sz="1400" spc="25" dirty="0">
                <a:solidFill>
                  <a:srgbClr val="404040"/>
                </a:solidFill>
                <a:latin typeface="Trebuchet MS"/>
                <a:cs typeface="Trebuchet MS"/>
              </a:rPr>
              <a:t>dramaturga, </a:t>
            </a:r>
            <a:r>
              <a:rPr sz="1400" spc="10" dirty="0">
                <a:solidFill>
                  <a:srgbClr val="404040"/>
                </a:solidFill>
                <a:latin typeface="Trebuchet MS"/>
                <a:cs typeface="Trebuchet MS"/>
              </a:rPr>
              <a:t>professora. </a:t>
            </a:r>
            <a:r>
              <a:rPr sz="1400" spc="-30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400" spc="15" dirty="0">
                <a:solidFill>
                  <a:srgbClr val="404040"/>
                </a:solidFill>
                <a:latin typeface="Trebuchet MS"/>
                <a:cs typeface="Trebuchet MS"/>
              </a:rPr>
              <a:t>doutora </a:t>
            </a:r>
            <a:r>
              <a:rPr sz="1400" spc="-5" dirty="0">
                <a:solidFill>
                  <a:srgbClr val="404040"/>
                </a:solidFill>
                <a:latin typeface="Trebuchet MS"/>
                <a:cs typeface="Trebuchet MS"/>
              </a:rPr>
              <a:t>em </a:t>
            </a:r>
            <a:r>
              <a:rPr sz="1400" dirty="0">
                <a:solidFill>
                  <a:srgbClr val="404040"/>
                </a:solidFill>
                <a:latin typeface="Trebuchet MS"/>
                <a:cs typeface="Trebuchet MS"/>
              </a:rPr>
              <a:t>Letras/Literatura  </a:t>
            </a:r>
            <a:r>
              <a:rPr sz="1400" spc="50" dirty="0">
                <a:solidFill>
                  <a:srgbClr val="404040"/>
                </a:solidFill>
                <a:latin typeface="Trebuchet MS"/>
                <a:cs typeface="Trebuchet MS"/>
              </a:rPr>
              <a:t>Comparada </a:t>
            </a:r>
            <a:r>
              <a:rPr sz="1400" spc="20" dirty="0">
                <a:solidFill>
                  <a:srgbClr val="404040"/>
                </a:solidFill>
                <a:latin typeface="Trebuchet MS"/>
                <a:cs typeface="Trebuchet MS"/>
              </a:rPr>
              <a:t>pela Universidade </a:t>
            </a:r>
            <a:r>
              <a:rPr sz="1400" spc="-5" dirty="0">
                <a:solidFill>
                  <a:srgbClr val="404040"/>
                </a:solidFill>
                <a:latin typeface="Trebuchet MS"/>
                <a:cs typeface="Trebuchet MS"/>
              </a:rPr>
              <a:t>Federal </a:t>
            </a:r>
            <a:r>
              <a:rPr sz="1400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400" spc="75" dirty="0">
                <a:solidFill>
                  <a:srgbClr val="404040"/>
                </a:solidFill>
                <a:latin typeface="Trebuchet MS"/>
                <a:cs typeface="Trebuchet MS"/>
              </a:rPr>
              <a:t>Minas </a:t>
            </a:r>
            <a:r>
              <a:rPr sz="1400" spc="10" dirty="0">
                <a:solidFill>
                  <a:srgbClr val="404040"/>
                </a:solidFill>
                <a:latin typeface="Trebuchet MS"/>
                <a:cs typeface="Trebuchet MS"/>
              </a:rPr>
              <a:t>Gerais </a:t>
            </a:r>
            <a:r>
              <a:rPr sz="1400" spc="20" dirty="0">
                <a:solidFill>
                  <a:srgbClr val="404040"/>
                </a:solidFill>
                <a:latin typeface="Trebuchet MS"/>
                <a:cs typeface="Trebuchet MS"/>
              </a:rPr>
              <a:t>(UFMG), </a:t>
            </a:r>
            <a:r>
              <a:rPr sz="1400" dirty="0">
                <a:solidFill>
                  <a:srgbClr val="404040"/>
                </a:solidFill>
                <a:latin typeface="Trebuchet MS"/>
                <a:cs typeface="Trebuchet MS"/>
              </a:rPr>
              <a:t>mestre </a:t>
            </a:r>
            <a:r>
              <a:rPr sz="1400" spc="-5" dirty="0">
                <a:solidFill>
                  <a:srgbClr val="404040"/>
                </a:solidFill>
                <a:latin typeface="Trebuchet MS"/>
                <a:cs typeface="Trebuchet MS"/>
              </a:rPr>
              <a:t>em </a:t>
            </a:r>
            <a:r>
              <a:rPr sz="1400" spc="10" dirty="0">
                <a:solidFill>
                  <a:srgbClr val="404040"/>
                </a:solidFill>
                <a:latin typeface="Trebuchet MS"/>
                <a:cs typeface="Trebuchet MS"/>
              </a:rPr>
              <a:t>Artes </a:t>
            </a:r>
            <a:r>
              <a:rPr sz="1400" spc="20" dirty="0">
                <a:solidFill>
                  <a:srgbClr val="404040"/>
                </a:solidFill>
                <a:latin typeface="Trebuchet MS"/>
                <a:cs typeface="Trebuchet MS"/>
              </a:rPr>
              <a:t>pela </a:t>
            </a:r>
            <a:r>
              <a:rPr sz="1400" spc="40" dirty="0">
                <a:solidFill>
                  <a:srgbClr val="404040"/>
                </a:solidFill>
                <a:latin typeface="Trebuchet MS"/>
                <a:cs typeface="Trebuchet MS"/>
              </a:rPr>
              <a:t>Indiana </a:t>
            </a:r>
            <a:r>
              <a:rPr sz="1400" spc="5" dirty="0">
                <a:solidFill>
                  <a:srgbClr val="404040"/>
                </a:solidFill>
                <a:latin typeface="Trebuchet MS"/>
                <a:cs typeface="Trebuchet MS"/>
              </a:rPr>
              <a:t>University </a:t>
            </a:r>
            <a:r>
              <a:rPr sz="1400" spc="-60" dirty="0">
                <a:solidFill>
                  <a:srgbClr val="404040"/>
                </a:solidFill>
                <a:latin typeface="Trebuchet MS"/>
                <a:cs typeface="Trebuchet MS"/>
              </a:rPr>
              <a:t>e  </a:t>
            </a:r>
            <a:r>
              <a:rPr sz="1400" spc="35" dirty="0">
                <a:solidFill>
                  <a:srgbClr val="404040"/>
                </a:solidFill>
                <a:latin typeface="Trebuchet MS"/>
                <a:cs typeface="Trebuchet MS"/>
              </a:rPr>
              <a:t>formada </a:t>
            </a:r>
            <a:r>
              <a:rPr sz="1400" spc="-5" dirty="0">
                <a:solidFill>
                  <a:srgbClr val="404040"/>
                </a:solidFill>
                <a:latin typeface="Trebuchet MS"/>
                <a:cs typeface="Trebuchet MS"/>
              </a:rPr>
              <a:t>em </a:t>
            </a:r>
            <a:r>
              <a:rPr sz="1400" spc="15" dirty="0">
                <a:solidFill>
                  <a:srgbClr val="404040"/>
                </a:solidFill>
                <a:latin typeface="Trebuchet MS"/>
                <a:cs typeface="Trebuchet MS"/>
              </a:rPr>
              <a:t>Letras </a:t>
            </a:r>
            <a:r>
              <a:rPr sz="1400" spc="20" dirty="0">
                <a:solidFill>
                  <a:srgbClr val="404040"/>
                </a:solidFill>
                <a:latin typeface="Trebuchet MS"/>
                <a:cs typeface="Trebuchet MS"/>
              </a:rPr>
              <a:t>pela</a:t>
            </a:r>
            <a:r>
              <a:rPr sz="1400" spc="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400" spc="25" dirty="0">
                <a:solidFill>
                  <a:srgbClr val="404040"/>
                </a:solidFill>
                <a:latin typeface="Trebuchet MS"/>
                <a:cs typeface="Trebuchet MS"/>
              </a:rPr>
              <a:t>UFMG.</a:t>
            </a:r>
            <a:endParaRPr sz="1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2694" y="401523"/>
            <a:ext cx="7046595" cy="836294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75"/>
              </a:spcBef>
            </a:pPr>
            <a:r>
              <a:rPr spc="105" dirty="0"/>
              <a:t>ENCONTRO: </a:t>
            </a:r>
            <a:r>
              <a:rPr spc="170" dirty="0"/>
              <a:t>AS </a:t>
            </a:r>
            <a:r>
              <a:rPr spc="140" dirty="0"/>
              <a:t>ARANHAS, </a:t>
            </a:r>
            <a:r>
              <a:rPr spc="114" dirty="0"/>
              <a:t>OS </a:t>
            </a:r>
            <a:r>
              <a:rPr spc="135" dirty="0"/>
              <a:t>GUARANI </a:t>
            </a:r>
            <a:r>
              <a:rPr spc="-60" dirty="0"/>
              <a:t>E  </a:t>
            </a:r>
            <a:r>
              <a:rPr spc="130" dirty="0"/>
              <a:t>ALGUNS</a:t>
            </a:r>
            <a:r>
              <a:rPr spc="210" dirty="0"/>
              <a:t> </a:t>
            </a:r>
            <a:r>
              <a:rPr spc="120" dirty="0"/>
              <a:t>EUROPEUS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12694" y="4037202"/>
            <a:ext cx="8516620" cy="272859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 marR="5080">
              <a:lnSpc>
                <a:spcPct val="86000"/>
              </a:lnSpc>
              <a:spcBef>
                <a:spcPts val="285"/>
              </a:spcBef>
            </a:pP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Um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sistema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político-sociocultural,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seja </a:t>
            </a:r>
            <a:r>
              <a:rPr sz="1100" spc="-20" dirty="0">
                <a:solidFill>
                  <a:srgbClr val="404040"/>
                </a:solidFill>
                <a:latin typeface="Trebuchet MS"/>
                <a:cs typeface="Trebuchet MS"/>
              </a:rPr>
              <a:t>ele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qual </a:t>
            </a:r>
            <a:r>
              <a:rPr sz="1100" spc="-25" dirty="0">
                <a:solidFill>
                  <a:srgbClr val="404040"/>
                </a:solidFill>
                <a:latin typeface="Trebuchet MS"/>
                <a:cs typeface="Trebuchet MS"/>
              </a:rPr>
              <a:t>for,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não </a:t>
            </a:r>
            <a:r>
              <a:rPr sz="1100" spc="-45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uma </a:t>
            </a:r>
            <a:r>
              <a:rPr sz="1100" spc="30" dirty="0">
                <a:solidFill>
                  <a:srgbClr val="404040"/>
                </a:solidFill>
                <a:latin typeface="Trebuchet MS"/>
                <a:cs typeface="Trebuchet MS"/>
              </a:rPr>
              <a:t>abstração, </a:t>
            </a:r>
            <a:r>
              <a:rPr sz="1100" spc="60" dirty="0">
                <a:solidFill>
                  <a:srgbClr val="404040"/>
                </a:solidFill>
                <a:latin typeface="Trebuchet MS"/>
                <a:cs typeface="Trebuchet MS"/>
              </a:rPr>
              <a:t>mas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encarna </a:t>
            </a:r>
            <a:r>
              <a:rPr sz="1100" dirty="0">
                <a:solidFill>
                  <a:srgbClr val="404040"/>
                </a:solidFill>
                <a:latin typeface="Trebuchet MS"/>
                <a:cs typeface="Trebuchet MS"/>
              </a:rPr>
              <a:t>em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determinados </a:t>
            </a:r>
            <a:r>
              <a:rPr sz="1100" spc="45" dirty="0">
                <a:solidFill>
                  <a:srgbClr val="404040"/>
                </a:solidFill>
                <a:latin typeface="Trebuchet MS"/>
                <a:cs typeface="Trebuchet MS"/>
              </a:rPr>
              <a:t>modos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de 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existência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que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resultam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regime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inconsciente que </a:t>
            </a:r>
            <a:r>
              <a:rPr sz="1100" spc="-15" dirty="0">
                <a:solidFill>
                  <a:srgbClr val="404040"/>
                </a:solidFill>
                <a:latin typeface="Trebuchet MS"/>
                <a:cs typeface="Trebuchet MS"/>
              </a:rPr>
              <a:t>lhe </a:t>
            </a:r>
            <a:r>
              <a:rPr sz="1100" spc="-45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próprio.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Tal regime </a:t>
            </a:r>
            <a:r>
              <a:rPr sz="1100" spc="-45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100" spc="30" dirty="0">
                <a:solidFill>
                  <a:srgbClr val="404040"/>
                </a:solidFill>
                <a:latin typeface="Trebuchet MS"/>
                <a:cs typeface="Trebuchet MS"/>
              </a:rPr>
              <a:t>responsável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pela </a:t>
            </a:r>
            <a:r>
              <a:rPr sz="1100" spc="30" dirty="0">
                <a:solidFill>
                  <a:srgbClr val="404040"/>
                </a:solidFill>
                <a:latin typeface="Trebuchet MS"/>
                <a:cs typeface="Trebuchet MS"/>
              </a:rPr>
              <a:t>produção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um </a:t>
            </a:r>
            <a:r>
              <a:rPr sz="1100" spc="-5" dirty="0">
                <a:solidFill>
                  <a:srgbClr val="404040"/>
                </a:solidFill>
                <a:latin typeface="Trebuchet MS"/>
                <a:cs typeface="Trebuchet MS"/>
              </a:rPr>
              <a:t>certo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tipo 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subjetividade </a:t>
            </a:r>
            <a:r>
              <a:rPr sz="1100" spc="-4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100" spc="45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forma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100" spc="30" dirty="0">
                <a:solidFill>
                  <a:srgbClr val="404040"/>
                </a:solidFill>
                <a:latin typeface="Trebuchet MS"/>
                <a:cs typeface="Trebuchet MS"/>
              </a:rPr>
              <a:t>sociedade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que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com </a:t>
            </a:r>
            <a:r>
              <a:rPr sz="1100" spc="-20" dirty="0">
                <a:solidFill>
                  <a:srgbClr val="404040"/>
                </a:solidFill>
                <a:latin typeface="Trebuchet MS"/>
                <a:cs typeface="Trebuchet MS"/>
              </a:rPr>
              <a:t>ele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100" spc="-25" dirty="0">
                <a:solidFill>
                  <a:srgbClr val="404040"/>
                </a:solidFill>
                <a:latin typeface="Trebuchet MS"/>
                <a:cs typeface="Trebuchet MS"/>
              </a:rPr>
              <a:t>tece, </a:t>
            </a:r>
            <a:r>
              <a:rPr sz="1100" spc="-5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que </a:t>
            </a:r>
            <a:r>
              <a:rPr sz="1100" spc="45" dirty="0">
                <a:solidFill>
                  <a:srgbClr val="404040"/>
                </a:solidFill>
                <a:latin typeface="Trebuchet MS"/>
                <a:cs typeface="Trebuchet MS"/>
              </a:rPr>
              <a:t>dá </a:t>
            </a:r>
            <a:r>
              <a:rPr sz="1100" spc="40" dirty="0">
                <a:solidFill>
                  <a:srgbClr val="404040"/>
                </a:solidFill>
                <a:latin typeface="Trebuchet MS"/>
                <a:cs typeface="Trebuchet MS"/>
              </a:rPr>
              <a:t>ao </a:t>
            </a:r>
            <a:r>
              <a:rPr sz="1100" dirty="0">
                <a:solidFill>
                  <a:srgbClr val="404040"/>
                </a:solidFill>
                <a:latin typeface="Trebuchet MS"/>
                <a:cs typeface="Trebuchet MS"/>
              </a:rPr>
              <a:t>referido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sistema </a:t>
            </a:r>
            <a:r>
              <a:rPr sz="1100" spc="45" dirty="0">
                <a:solidFill>
                  <a:srgbClr val="404040"/>
                </a:solidFill>
                <a:latin typeface="Trebuchet MS"/>
                <a:cs typeface="Trebuchet MS"/>
              </a:rPr>
              <a:t>sua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consistência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existencial,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sem </a:t>
            </a:r>
            <a:r>
              <a:rPr sz="1100" spc="40" dirty="0">
                <a:solidFill>
                  <a:srgbClr val="404040"/>
                </a:solidFill>
                <a:latin typeface="Trebuchet MS"/>
                <a:cs typeface="Trebuchet MS"/>
              </a:rPr>
              <a:t>a 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qual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não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sustentaria. </a:t>
            </a:r>
            <a:r>
              <a:rPr sz="1100" spc="-20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nesta </a:t>
            </a:r>
            <a:r>
              <a:rPr sz="1100" dirty="0">
                <a:solidFill>
                  <a:srgbClr val="404040"/>
                </a:solidFill>
                <a:latin typeface="Trebuchet MS"/>
                <a:cs typeface="Trebuchet MS"/>
              </a:rPr>
              <a:t>esfera,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micropolítica, que um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sistema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produz </a:t>
            </a:r>
            <a:r>
              <a:rPr sz="1100" spc="-4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100" dirty="0">
                <a:solidFill>
                  <a:srgbClr val="404040"/>
                </a:solidFill>
                <a:latin typeface="Trebuchet MS"/>
                <a:cs typeface="Trebuchet MS"/>
              </a:rPr>
              <a:t>reproduz. </a:t>
            </a:r>
            <a:r>
              <a:rPr sz="1100" spc="-5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modo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subjetivação  dominante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no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regime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inconsciente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próprio </a:t>
            </a:r>
            <a:r>
              <a:rPr sz="1100" spc="40" dirty="0">
                <a:solidFill>
                  <a:srgbClr val="404040"/>
                </a:solidFill>
                <a:latin typeface="Trebuchet MS"/>
                <a:cs typeface="Trebuchet MS"/>
              </a:rPr>
              <a:t>ao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sistema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colonial </a:t>
            </a:r>
            <a:r>
              <a:rPr sz="1100" spc="45" dirty="0">
                <a:solidFill>
                  <a:srgbClr val="404040"/>
                </a:solidFill>
                <a:latin typeface="Trebuchet MS"/>
                <a:cs typeface="Trebuchet MS"/>
              </a:rPr>
              <a:t>-racial-patriarcal-capitalista </a:t>
            </a:r>
            <a:r>
              <a:rPr sz="1100" spc="-45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100" spc="4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100" dirty="0">
                <a:solidFill>
                  <a:srgbClr val="404040"/>
                </a:solidFill>
                <a:latin typeface="Trebuchet MS"/>
                <a:cs typeface="Trebuchet MS"/>
              </a:rPr>
              <a:t>neurose,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que neste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sentido  </a:t>
            </a:r>
            <a:r>
              <a:rPr sz="1100" spc="30" dirty="0">
                <a:solidFill>
                  <a:srgbClr val="404040"/>
                </a:solidFill>
                <a:latin typeface="Trebuchet MS"/>
                <a:cs typeface="Trebuchet MS"/>
              </a:rPr>
              <a:t>deveríamos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rebatizar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“neurose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estrutural”: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tal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dinâmica </a:t>
            </a:r>
            <a:r>
              <a:rPr sz="1100" spc="40" dirty="0">
                <a:solidFill>
                  <a:srgbClr val="404040"/>
                </a:solidFill>
                <a:latin typeface="Trebuchet MS"/>
                <a:cs typeface="Trebuchet MS"/>
              </a:rPr>
              <a:t>separa </a:t>
            </a:r>
            <a:r>
              <a:rPr sz="1100" spc="-5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espírito </a:t>
            </a:r>
            <a:r>
              <a:rPr sz="1100" spc="45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pulsão, produzindo </a:t>
            </a:r>
            <a:r>
              <a:rPr sz="1100" spc="45" dirty="0">
                <a:solidFill>
                  <a:srgbClr val="404040"/>
                </a:solidFill>
                <a:latin typeface="Trebuchet MS"/>
                <a:cs typeface="Trebuchet MS"/>
              </a:rPr>
              <a:t>cápsulas </a:t>
            </a:r>
            <a:r>
              <a:rPr sz="1100" spc="30" dirty="0">
                <a:solidFill>
                  <a:srgbClr val="404040"/>
                </a:solidFill>
                <a:latin typeface="Trebuchet MS"/>
                <a:cs typeface="Trebuchet MS"/>
              </a:rPr>
              <a:t>narcísicas  </a:t>
            </a:r>
            <a:r>
              <a:rPr sz="1100" spc="40" dirty="0">
                <a:solidFill>
                  <a:srgbClr val="404040"/>
                </a:solidFill>
                <a:latin typeface="Trebuchet MS"/>
                <a:cs typeface="Trebuchet MS"/>
              </a:rPr>
              <a:t>blindadas ao </a:t>
            </a:r>
            <a:r>
              <a:rPr sz="1100" spc="-5" dirty="0">
                <a:solidFill>
                  <a:srgbClr val="404040"/>
                </a:solidFill>
                <a:latin typeface="Trebuchet MS"/>
                <a:cs typeface="Trebuchet MS"/>
              </a:rPr>
              <a:t>outro, </a:t>
            </a:r>
            <a:r>
              <a:rPr sz="1100" spc="-15" dirty="0">
                <a:solidFill>
                  <a:srgbClr val="404040"/>
                </a:solidFill>
                <a:latin typeface="Trebuchet MS"/>
                <a:cs typeface="Trebuchet MS"/>
              </a:rPr>
              <a:t>cujo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princípio </a:t>
            </a:r>
            <a:r>
              <a:rPr sz="1100" spc="30" dirty="0">
                <a:solidFill>
                  <a:srgbClr val="404040"/>
                </a:solidFill>
                <a:latin typeface="Trebuchet MS"/>
                <a:cs typeface="Trebuchet MS"/>
              </a:rPr>
              <a:t>organizador </a:t>
            </a:r>
            <a:r>
              <a:rPr sz="1100" spc="-45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100" spc="-5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racismo.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A reatividade como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resposta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desejo </a:t>
            </a:r>
            <a:r>
              <a:rPr sz="1100" spc="60" dirty="0">
                <a:solidFill>
                  <a:srgbClr val="404040"/>
                </a:solidFill>
                <a:latin typeface="Trebuchet MS"/>
                <a:cs typeface="Trebuchet MS"/>
              </a:rPr>
              <a:t>às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crises </a:t>
            </a:r>
            <a:r>
              <a:rPr sz="1100" spc="-45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própria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desta  </a:t>
            </a:r>
            <a:r>
              <a:rPr sz="1100" spc="30" dirty="0">
                <a:solidFill>
                  <a:srgbClr val="404040"/>
                </a:solidFill>
                <a:latin typeface="Trebuchet MS"/>
                <a:cs typeface="Trebuchet MS"/>
              </a:rPr>
              <a:t>dinâmica: </a:t>
            </a:r>
            <a:r>
              <a:rPr sz="1100" spc="45" dirty="0">
                <a:solidFill>
                  <a:srgbClr val="404040"/>
                </a:solidFill>
                <a:latin typeface="Trebuchet MS"/>
                <a:cs typeface="Trebuchet MS"/>
              </a:rPr>
              <a:t>sua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expressão </a:t>
            </a:r>
            <a:r>
              <a:rPr sz="1100" spc="50" dirty="0">
                <a:solidFill>
                  <a:srgbClr val="404040"/>
                </a:solidFill>
                <a:latin typeface="Trebuchet MS"/>
                <a:cs typeface="Trebuchet MS"/>
              </a:rPr>
              <a:t>máxima </a:t>
            </a:r>
            <a:r>
              <a:rPr sz="1100" spc="-45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100" spc="4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peste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fascista. Doença </a:t>
            </a:r>
            <a:r>
              <a:rPr sz="1100" spc="40" dirty="0">
                <a:solidFill>
                  <a:srgbClr val="404040"/>
                </a:solidFill>
                <a:latin typeface="Trebuchet MS"/>
                <a:cs typeface="Trebuchet MS"/>
              </a:rPr>
              <a:t>gerada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por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uma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bactéria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que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habita </a:t>
            </a:r>
            <a:r>
              <a:rPr sz="1100" spc="-5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100" spc="40" dirty="0">
                <a:solidFill>
                  <a:srgbClr val="404040"/>
                </a:solidFill>
                <a:latin typeface="Trebuchet MS"/>
                <a:cs typeface="Trebuchet MS"/>
              </a:rPr>
              <a:t>organismo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corpo </a:t>
            </a:r>
            <a:r>
              <a:rPr sz="1100" spc="30" dirty="0">
                <a:solidFill>
                  <a:srgbClr val="404040"/>
                </a:solidFill>
                <a:latin typeface="Trebuchet MS"/>
                <a:cs typeface="Trebuchet MS"/>
              </a:rPr>
              <a:t>social 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neste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sistema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desde </a:t>
            </a:r>
            <a:r>
              <a:rPr sz="1100" spc="30" dirty="0">
                <a:solidFill>
                  <a:srgbClr val="404040"/>
                </a:solidFill>
                <a:latin typeface="Trebuchet MS"/>
                <a:cs typeface="Trebuchet MS"/>
              </a:rPr>
              <a:t>seus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primórdios, tal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bactéria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se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ativa </a:t>
            </a:r>
            <a:r>
              <a:rPr sz="1100" spc="-4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100" spc="70" dirty="0">
                <a:solidFill>
                  <a:srgbClr val="404040"/>
                </a:solidFill>
                <a:latin typeface="Trebuchet MS"/>
                <a:cs typeface="Trebuchet MS"/>
              </a:rPr>
              <a:t>passa </a:t>
            </a:r>
            <a:r>
              <a:rPr sz="1100" spc="4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infectá </a:t>
            </a:r>
            <a:r>
              <a:rPr sz="1100" spc="50" dirty="0">
                <a:solidFill>
                  <a:srgbClr val="404040"/>
                </a:solidFill>
                <a:latin typeface="Trebuchet MS"/>
                <a:cs typeface="Trebuchet MS"/>
              </a:rPr>
              <a:t>-lo </a:t>
            </a:r>
            <a:r>
              <a:rPr sz="1100" dirty="0">
                <a:solidFill>
                  <a:srgbClr val="404040"/>
                </a:solidFill>
                <a:latin typeface="Trebuchet MS"/>
                <a:cs typeface="Trebuchet MS"/>
              </a:rPr>
              <a:t>em </a:t>
            </a:r>
            <a:r>
              <a:rPr sz="1100" spc="30" dirty="0">
                <a:solidFill>
                  <a:srgbClr val="404040"/>
                </a:solidFill>
                <a:latin typeface="Trebuchet MS"/>
                <a:cs typeface="Trebuchet MS"/>
              </a:rPr>
              <a:t>momentos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de crise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(como </a:t>
            </a:r>
            <a:r>
              <a:rPr sz="1100" spc="4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que </a:t>
            </a:r>
            <a:r>
              <a:rPr sz="1100" spc="30" dirty="0">
                <a:solidFill>
                  <a:srgbClr val="404040"/>
                </a:solidFill>
                <a:latin typeface="Trebuchet MS"/>
                <a:cs typeface="Trebuchet MS"/>
              </a:rPr>
              <a:t>vivemos  </a:t>
            </a:r>
            <a:r>
              <a:rPr sz="1100" spc="-15" dirty="0">
                <a:solidFill>
                  <a:srgbClr val="404040"/>
                </a:solidFill>
                <a:latin typeface="Trebuchet MS"/>
                <a:cs typeface="Trebuchet MS"/>
              </a:rPr>
              <a:t>hoje), </a:t>
            </a:r>
            <a:r>
              <a:rPr sz="1100" spc="45" dirty="0">
                <a:solidFill>
                  <a:srgbClr val="404040"/>
                </a:solidFill>
                <a:latin typeface="Trebuchet MS"/>
                <a:cs typeface="Trebuchet MS"/>
              </a:rPr>
              <a:t>causando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um </a:t>
            </a:r>
            <a:r>
              <a:rPr sz="1100" spc="40" dirty="0">
                <a:solidFill>
                  <a:srgbClr val="404040"/>
                </a:solidFill>
                <a:latin typeface="Trebuchet MS"/>
                <a:cs typeface="Trebuchet MS"/>
              </a:rPr>
              <a:t>colapso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cognitivo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que cria </a:t>
            </a:r>
            <a:r>
              <a:rPr sz="1100" spc="65" dirty="0">
                <a:solidFill>
                  <a:srgbClr val="404040"/>
                </a:solidFill>
                <a:latin typeface="Trebuchet MS"/>
                <a:cs typeface="Trebuchet MS"/>
              </a:rPr>
              <a:t>as</a:t>
            </a:r>
            <a:r>
              <a:rPr sz="1100" spc="1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condições </a:t>
            </a:r>
            <a:r>
              <a:rPr sz="1100" spc="40" dirty="0">
                <a:solidFill>
                  <a:srgbClr val="404040"/>
                </a:solidFill>
                <a:latin typeface="Trebuchet MS"/>
                <a:cs typeface="Trebuchet MS"/>
              </a:rPr>
              <a:t>para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que </a:t>
            </a:r>
            <a:r>
              <a:rPr sz="1100" spc="-5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sistema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retome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seu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pleno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domínio.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Impossível</a:t>
            </a:r>
            <a:endParaRPr sz="1100">
              <a:latin typeface="Trebuchet MS"/>
              <a:cs typeface="Trebuchet MS"/>
            </a:endParaRPr>
          </a:p>
          <a:p>
            <a:pPr marL="12700" marR="368300">
              <a:lnSpc>
                <a:spcPct val="85900"/>
              </a:lnSpc>
              <a:spcBef>
                <a:spcPts val="10"/>
              </a:spcBef>
            </a:pP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combater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cenários </a:t>
            </a:r>
            <a:r>
              <a:rPr sz="1100" spc="30" dirty="0">
                <a:solidFill>
                  <a:srgbClr val="404040"/>
                </a:solidFill>
                <a:latin typeface="Trebuchet MS"/>
                <a:cs typeface="Trebuchet MS"/>
              </a:rPr>
              <a:t>distópicos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(como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este de </a:t>
            </a:r>
            <a:r>
              <a:rPr sz="1100" spc="30" dirty="0">
                <a:solidFill>
                  <a:srgbClr val="404040"/>
                </a:solidFill>
                <a:latin typeface="Trebuchet MS"/>
                <a:cs typeface="Trebuchet MS"/>
              </a:rPr>
              <a:t>agora, </a:t>
            </a:r>
            <a:r>
              <a:rPr sz="1100" spc="45" dirty="0">
                <a:solidFill>
                  <a:srgbClr val="404040"/>
                </a:solidFill>
                <a:latin typeface="Trebuchet MS"/>
                <a:cs typeface="Trebuchet MS"/>
              </a:rPr>
              <a:t>causado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pela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peste </a:t>
            </a:r>
            <a:r>
              <a:rPr sz="1100" spc="40" dirty="0">
                <a:solidFill>
                  <a:srgbClr val="404040"/>
                </a:solidFill>
                <a:latin typeface="Trebuchet MS"/>
                <a:cs typeface="Trebuchet MS"/>
              </a:rPr>
              <a:t>fascista)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sem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enfrentar </a:t>
            </a:r>
            <a:r>
              <a:rPr sz="1100" spc="-5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regime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inconsciente 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dominante. </a:t>
            </a:r>
            <a:r>
              <a:rPr sz="1100" spc="-20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100" spc="40" dirty="0">
                <a:solidFill>
                  <a:srgbClr val="404040"/>
                </a:solidFill>
                <a:latin typeface="Trebuchet MS"/>
                <a:cs typeface="Trebuchet MS"/>
              </a:rPr>
              <a:t>para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este enfrentamento,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micropolítico, que </a:t>
            </a:r>
            <a:r>
              <a:rPr sz="1100" spc="30" dirty="0">
                <a:solidFill>
                  <a:srgbClr val="404040"/>
                </a:solidFill>
                <a:latin typeface="Trebuchet MS"/>
                <a:cs typeface="Trebuchet MS"/>
              </a:rPr>
              <a:t>serão </a:t>
            </a:r>
            <a:r>
              <a:rPr sz="1100" spc="40" dirty="0">
                <a:solidFill>
                  <a:srgbClr val="404040"/>
                </a:solidFill>
                <a:latin typeface="Trebuchet MS"/>
                <a:cs typeface="Trebuchet MS"/>
              </a:rPr>
              <a:t>apresentadas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sugestões </a:t>
            </a:r>
            <a:r>
              <a:rPr sz="1100" spc="60" dirty="0">
                <a:solidFill>
                  <a:srgbClr val="404040"/>
                </a:solidFill>
                <a:latin typeface="Trebuchet MS"/>
                <a:cs typeface="Trebuchet MS"/>
              </a:rPr>
              <a:t>baseadas </a:t>
            </a:r>
            <a:r>
              <a:rPr sz="1100" dirty="0">
                <a:solidFill>
                  <a:srgbClr val="404040"/>
                </a:solidFill>
                <a:latin typeface="Trebuchet MS"/>
                <a:cs typeface="Trebuchet MS"/>
              </a:rPr>
              <a:t>em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certas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ressonâncias  </a:t>
            </a:r>
            <a:r>
              <a:rPr sz="1100" spc="-10" dirty="0">
                <a:solidFill>
                  <a:srgbClr val="404040"/>
                </a:solidFill>
                <a:latin typeface="Trebuchet MS"/>
                <a:cs typeface="Trebuchet MS"/>
              </a:rPr>
              <a:t>entre </a:t>
            </a:r>
            <a:r>
              <a:rPr sz="1100" spc="60" dirty="0">
                <a:solidFill>
                  <a:srgbClr val="404040"/>
                </a:solidFill>
                <a:latin typeface="Trebuchet MS"/>
                <a:cs typeface="Trebuchet MS"/>
              </a:rPr>
              <a:t>as </a:t>
            </a:r>
            <a:r>
              <a:rPr sz="1100" spc="30" dirty="0">
                <a:solidFill>
                  <a:srgbClr val="404040"/>
                </a:solidFill>
                <a:latin typeface="Trebuchet MS"/>
                <a:cs typeface="Trebuchet MS"/>
              </a:rPr>
              <a:t>aranhas, </a:t>
            </a:r>
            <a:r>
              <a:rPr sz="1100" spc="40" dirty="0">
                <a:solidFill>
                  <a:srgbClr val="404040"/>
                </a:solidFill>
                <a:latin typeface="Trebuchet MS"/>
                <a:cs typeface="Trebuchet MS"/>
              </a:rPr>
              <a:t>os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Guarani </a:t>
            </a:r>
            <a:r>
              <a:rPr sz="1100" spc="-4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100" spc="40" dirty="0">
                <a:solidFill>
                  <a:srgbClr val="404040"/>
                </a:solidFill>
                <a:latin typeface="Trebuchet MS"/>
                <a:cs typeface="Trebuchet MS"/>
              </a:rPr>
              <a:t>alguns</a:t>
            </a:r>
            <a:r>
              <a:rPr sz="1100" spc="229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europeus.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50">
              <a:latin typeface="Trebuchet MS"/>
              <a:cs typeface="Trebuchet MS"/>
            </a:endParaRPr>
          </a:p>
          <a:p>
            <a:pPr marL="12700" marR="84455">
              <a:lnSpc>
                <a:spcPct val="85800"/>
              </a:lnSpc>
              <a:spcBef>
                <a:spcPts val="5"/>
              </a:spcBef>
            </a:pP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Suely Rolnik </a:t>
            </a:r>
            <a:r>
              <a:rPr sz="1100" spc="110" dirty="0">
                <a:solidFill>
                  <a:srgbClr val="404040"/>
                </a:solidFill>
                <a:latin typeface="Trebuchet MS"/>
                <a:cs typeface="Trebuchet MS"/>
              </a:rPr>
              <a:t>- </a:t>
            </a:r>
            <a:r>
              <a:rPr sz="1100" spc="-45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100" spc="30" dirty="0">
                <a:solidFill>
                  <a:srgbClr val="404040"/>
                </a:solidFill>
                <a:latin typeface="Trebuchet MS"/>
                <a:cs typeface="Trebuchet MS"/>
              </a:rPr>
              <a:t>psicanalista,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crítica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de arte </a:t>
            </a:r>
            <a:r>
              <a:rPr sz="1100" spc="-4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100" dirty="0">
                <a:solidFill>
                  <a:srgbClr val="404040"/>
                </a:solidFill>
                <a:latin typeface="Trebuchet MS"/>
                <a:cs typeface="Trebuchet MS"/>
              </a:rPr>
              <a:t>cultura,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curadora. </a:t>
            </a:r>
            <a:r>
              <a:rPr sz="1100" spc="-20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100" spc="30" dirty="0">
                <a:solidFill>
                  <a:srgbClr val="404040"/>
                </a:solidFill>
                <a:latin typeface="Trebuchet MS"/>
                <a:cs typeface="Trebuchet MS"/>
              </a:rPr>
              <a:t>professora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titular </a:t>
            </a:r>
            <a:r>
              <a:rPr sz="1100" spc="45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PUC </a:t>
            </a:r>
            <a:r>
              <a:rPr sz="1100" spc="80" dirty="0">
                <a:solidFill>
                  <a:srgbClr val="404040"/>
                </a:solidFill>
                <a:latin typeface="Trebuchet MS"/>
                <a:cs typeface="Trebuchet MS"/>
              </a:rPr>
              <a:t>-SP </a:t>
            </a:r>
            <a:r>
              <a:rPr sz="1100" spc="-60" dirty="0">
                <a:solidFill>
                  <a:srgbClr val="404040"/>
                </a:solidFill>
                <a:latin typeface="Trebuchet MS"/>
                <a:cs typeface="Trebuchet MS"/>
              </a:rPr>
              <a:t>e,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desde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2007,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docente  </a:t>
            </a:r>
            <a:r>
              <a:rPr sz="1100" spc="40" dirty="0">
                <a:solidFill>
                  <a:srgbClr val="404040"/>
                </a:solidFill>
                <a:latin typeface="Trebuchet MS"/>
                <a:cs typeface="Trebuchet MS"/>
              </a:rPr>
              <a:t>convidada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100" spc="40" dirty="0">
                <a:solidFill>
                  <a:srgbClr val="404040"/>
                </a:solidFill>
                <a:latin typeface="Trebuchet MS"/>
                <a:cs typeface="Trebuchet MS"/>
              </a:rPr>
              <a:t>Programa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100" spc="30" dirty="0">
                <a:solidFill>
                  <a:srgbClr val="404040"/>
                </a:solidFill>
                <a:latin typeface="Trebuchet MS"/>
                <a:cs typeface="Trebuchet MS"/>
              </a:rPr>
              <a:t>Estudios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Independientes do </a:t>
            </a:r>
            <a:r>
              <a:rPr sz="1100" spc="50" dirty="0">
                <a:solidFill>
                  <a:srgbClr val="404040"/>
                </a:solidFill>
                <a:latin typeface="Trebuchet MS"/>
                <a:cs typeface="Trebuchet MS"/>
              </a:rPr>
              <a:t>Museu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100" dirty="0">
                <a:solidFill>
                  <a:srgbClr val="404040"/>
                </a:solidFill>
                <a:latin typeface="Trebuchet MS"/>
                <a:cs typeface="Trebuchet MS"/>
              </a:rPr>
              <a:t>Arte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Contemporáneo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Barcelona. </a:t>
            </a:r>
            <a:r>
              <a:rPr sz="1100" spc="50" dirty="0">
                <a:solidFill>
                  <a:srgbClr val="404040"/>
                </a:solidFill>
                <a:latin typeface="Trebuchet MS"/>
                <a:cs typeface="Trebuchet MS"/>
              </a:rPr>
              <a:t>Sua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investigação </a:t>
            </a:r>
            <a:r>
              <a:rPr sz="1100" spc="15" dirty="0">
                <a:solidFill>
                  <a:srgbClr val="404040"/>
                </a:solidFill>
                <a:latin typeface="Trebuchet MS"/>
                <a:cs typeface="Trebuchet MS"/>
              </a:rPr>
              <a:t>enfoca  </a:t>
            </a:r>
            <a:r>
              <a:rPr sz="1100" spc="60" dirty="0">
                <a:solidFill>
                  <a:srgbClr val="404040"/>
                </a:solidFill>
                <a:latin typeface="Trebuchet MS"/>
                <a:cs typeface="Trebuchet MS"/>
              </a:rPr>
              <a:t>as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políticas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subjetivação </a:t>
            </a:r>
            <a:r>
              <a:rPr sz="1100" dirty="0">
                <a:solidFill>
                  <a:srgbClr val="404040"/>
                </a:solidFill>
                <a:latin typeface="Trebuchet MS"/>
                <a:cs typeface="Trebuchet MS"/>
              </a:rPr>
              <a:t>em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diferentes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contextos, </a:t>
            </a:r>
            <a:r>
              <a:rPr sz="1100" spc="55" dirty="0">
                <a:solidFill>
                  <a:srgbClr val="404040"/>
                </a:solidFill>
                <a:latin typeface="Trebuchet MS"/>
                <a:cs typeface="Trebuchet MS"/>
              </a:rPr>
              <a:t>abordadas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100" spc="10" dirty="0">
                <a:solidFill>
                  <a:srgbClr val="404040"/>
                </a:solidFill>
                <a:latin typeface="Trebuchet MS"/>
                <a:cs typeface="Trebuchet MS"/>
              </a:rPr>
              <a:t>um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ponto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vista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teórico </a:t>
            </a:r>
            <a:r>
              <a:rPr sz="1100" spc="25" dirty="0">
                <a:solidFill>
                  <a:srgbClr val="404040"/>
                </a:solidFill>
                <a:latin typeface="Trebuchet MS"/>
                <a:cs typeface="Trebuchet MS"/>
              </a:rPr>
              <a:t>transdidsciplinar </a:t>
            </a:r>
            <a:r>
              <a:rPr sz="1100" spc="-4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100" spc="30" dirty="0">
                <a:solidFill>
                  <a:srgbClr val="404040"/>
                </a:solidFill>
                <a:latin typeface="Trebuchet MS"/>
                <a:cs typeface="Trebuchet MS"/>
              </a:rPr>
              <a:t>indissociável  </a:t>
            </a:r>
            <a:r>
              <a:rPr sz="1100" spc="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100" spc="35" dirty="0">
                <a:solidFill>
                  <a:srgbClr val="404040"/>
                </a:solidFill>
                <a:latin typeface="Trebuchet MS"/>
                <a:cs typeface="Trebuchet MS"/>
              </a:rPr>
              <a:t>uma </a:t>
            </a:r>
            <a:r>
              <a:rPr sz="1100" spc="40" dirty="0">
                <a:solidFill>
                  <a:srgbClr val="404040"/>
                </a:solidFill>
                <a:latin typeface="Trebuchet MS"/>
                <a:cs typeface="Trebuchet MS"/>
              </a:rPr>
              <a:t>pragmática</a:t>
            </a:r>
            <a:r>
              <a:rPr sz="1100" spc="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100" spc="20" dirty="0">
                <a:solidFill>
                  <a:srgbClr val="404040"/>
                </a:solidFill>
                <a:latin typeface="Trebuchet MS"/>
                <a:cs typeface="Trebuchet MS"/>
              </a:rPr>
              <a:t>clínico-política.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5"/>
              </a:spcBef>
            </a:pPr>
            <a:r>
              <a:rPr spc="120" dirty="0"/>
              <a:t>NOTAS </a:t>
            </a:r>
            <a:r>
              <a:rPr spc="110" dirty="0"/>
              <a:t>PARA </a:t>
            </a:r>
            <a:r>
              <a:rPr spc="140" dirty="0"/>
              <a:t>DESCOLONIZAR </a:t>
            </a:r>
            <a:r>
              <a:rPr spc="-10" dirty="0"/>
              <a:t>O </a:t>
            </a:r>
            <a:r>
              <a:rPr spc="150" dirty="0"/>
              <a:t>INCONSCIENTE </a:t>
            </a:r>
            <a:r>
              <a:rPr spc="-40" dirty="0"/>
              <a:t>E </a:t>
            </a:r>
            <a:r>
              <a:rPr spc="170" dirty="0"/>
              <a:t>LIVRÁ-LO </a:t>
            </a:r>
            <a:r>
              <a:rPr spc="105" dirty="0"/>
              <a:t>DA  </a:t>
            </a:r>
            <a:r>
              <a:rPr spc="95" dirty="0"/>
              <a:t>PESTE</a:t>
            </a:r>
            <a:r>
              <a:rPr spc="190" dirty="0"/>
              <a:t> </a:t>
            </a:r>
            <a:r>
              <a:rPr spc="125" dirty="0"/>
              <a:t>FASCISTA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00"/>
          </a:p>
          <a:p>
            <a:pPr marL="12700">
              <a:lnSpc>
                <a:spcPct val="100000"/>
              </a:lnSpc>
            </a:pPr>
            <a:r>
              <a:rPr spc="90" dirty="0"/>
              <a:t>SUELY</a:t>
            </a:r>
            <a:r>
              <a:rPr spc="180" dirty="0"/>
              <a:t> </a:t>
            </a:r>
            <a:r>
              <a:rPr spc="150" dirty="0"/>
              <a:t>ROLNIK</a:t>
            </a: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400" spc="145" dirty="0"/>
              <a:t>Mediação</a:t>
            </a:r>
            <a:r>
              <a:rPr sz="1400" spc="215" dirty="0"/>
              <a:t> </a:t>
            </a:r>
            <a:r>
              <a:rPr sz="1400" spc="114" dirty="0"/>
              <a:t>Sesc</a:t>
            </a:r>
            <a:endParaRPr sz="1400"/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50"/>
          </a:p>
          <a:p>
            <a:pPr marL="12700">
              <a:lnSpc>
                <a:spcPct val="100000"/>
              </a:lnSpc>
            </a:pPr>
            <a:r>
              <a:rPr spc="30" dirty="0"/>
              <a:t>28/06, </a:t>
            </a:r>
            <a:r>
              <a:rPr spc="80" dirty="0"/>
              <a:t>18h </a:t>
            </a:r>
            <a:r>
              <a:rPr spc="150" dirty="0"/>
              <a:t>às</a:t>
            </a:r>
            <a:r>
              <a:rPr spc="500" dirty="0"/>
              <a:t> </a:t>
            </a:r>
            <a:r>
              <a:rPr spc="105" dirty="0"/>
              <a:t>19h30</a:t>
            </a: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pc="85" dirty="0"/>
              <a:t>TEATRO PAULO</a:t>
            </a:r>
            <a:r>
              <a:rPr spc="260" dirty="0"/>
              <a:t> </a:t>
            </a:r>
            <a:r>
              <a:rPr spc="140" dirty="0"/>
              <a:t>AUTRAN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2694" y="997711"/>
            <a:ext cx="45993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20" dirty="0"/>
              <a:t>ABERTURA</a:t>
            </a:r>
            <a:r>
              <a:rPr spc="195" dirty="0"/>
              <a:t> </a:t>
            </a:r>
            <a:r>
              <a:rPr spc="140" dirty="0"/>
              <a:t>INSTITUCIONAL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12694" y="1921588"/>
            <a:ext cx="7569834" cy="2691130"/>
          </a:xfrm>
          <a:prstGeom prst="rect">
            <a:avLst/>
          </a:prstGeom>
        </p:spPr>
        <p:txBody>
          <a:bodyPr vert="horz" wrap="square" lIns="0" tIns="1689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2000" spc="145" dirty="0">
                <a:solidFill>
                  <a:srgbClr val="404040"/>
                </a:solidFill>
                <a:latin typeface="Trebuchet MS"/>
                <a:cs typeface="Trebuchet MS"/>
              </a:rPr>
              <a:t>SESC </a:t>
            </a:r>
            <a:r>
              <a:rPr sz="2000" spc="130" dirty="0">
                <a:solidFill>
                  <a:srgbClr val="404040"/>
                </a:solidFill>
                <a:latin typeface="Trebuchet MS"/>
                <a:cs typeface="Trebuchet MS"/>
              </a:rPr>
              <a:t>SÃO</a:t>
            </a:r>
            <a:r>
              <a:rPr sz="2000" spc="2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85" dirty="0">
                <a:solidFill>
                  <a:srgbClr val="404040"/>
                </a:solidFill>
                <a:latin typeface="Trebuchet MS"/>
                <a:cs typeface="Trebuchet MS"/>
              </a:rPr>
              <a:t>PAULO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400" spc="145" dirty="0">
                <a:solidFill>
                  <a:srgbClr val="404040"/>
                </a:solidFill>
                <a:latin typeface="Trebuchet MS"/>
                <a:cs typeface="Trebuchet MS"/>
              </a:rPr>
              <a:t>Mediação</a:t>
            </a:r>
            <a:r>
              <a:rPr sz="1400" spc="2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400" spc="114" dirty="0">
                <a:solidFill>
                  <a:srgbClr val="404040"/>
                </a:solidFill>
                <a:latin typeface="Trebuchet MS"/>
                <a:cs typeface="Trebuchet MS"/>
              </a:rPr>
              <a:t>Sesc</a:t>
            </a:r>
            <a:endParaRPr sz="1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30" dirty="0">
                <a:solidFill>
                  <a:srgbClr val="404040"/>
                </a:solidFill>
                <a:latin typeface="Trebuchet MS"/>
                <a:cs typeface="Trebuchet MS"/>
              </a:rPr>
              <a:t>28/06, </a:t>
            </a: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20h </a:t>
            </a:r>
            <a:r>
              <a:rPr sz="2000" spc="150" dirty="0">
                <a:solidFill>
                  <a:srgbClr val="404040"/>
                </a:solidFill>
                <a:latin typeface="Trebuchet MS"/>
                <a:cs typeface="Trebuchet MS"/>
              </a:rPr>
              <a:t>às</a:t>
            </a:r>
            <a:r>
              <a:rPr sz="2000" spc="5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05" dirty="0">
                <a:solidFill>
                  <a:srgbClr val="404040"/>
                </a:solidFill>
                <a:latin typeface="Trebuchet MS"/>
                <a:cs typeface="Trebuchet MS"/>
              </a:rPr>
              <a:t>20h15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2000" spc="85" dirty="0">
                <a:solidFill>
                  <a:srgbClr val="404040"/>
                </a:solidFill>
                <a:latin typeface="Trebuchet MS"/>
                <a:cs typeface="Trebuchet MS"/>
              </a:rPr>
              <a:t>TEATRO PAULO</a:t>
            </a:r>
            <a:r>
              <a:rPr sz="2000" spc="2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40" dirty="0">
                <a:solidFill>
                  <a:srgbClr val="404040"/>
                </a:solidFill>
                <a:latin typeface="Trebuchet MS"/>
                <a:cs typeface="Trebuchet MS"/>
              </a:rPr>
              <a:t>AUTRAN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00">
              <a:latin typeface="Trebuchet MS"/>
              <a:cs typeface="Trebuchet MS"/>
            </a:endParaRPr>
          </a:p>
          <a:p>
            <a:pPr marL="12700" marR="5080">
              <a:lnSpc>
                <a:spcPct val="106000"/>
              </a:lnSpc>
            </a:pP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Abertura institucional contextualizando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Seminário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Brasis: </a:t>
            </a:r>
            <a:r>
              <a:rPr sz="1500" spc="-20" dirty="0">
                <a:solidFill>
                  <a:srgbClr val="404040"/>
                </a:solidFill>
                <a:latin typeface="Trebuchet MS"/>
                <a:cs typeface="Trebuchet MS"/>
              </a:rPr>
              <a:t>Territórios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Dissonantes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no 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âmbito </a:t>
            </a:r>
            <a:r>
              <a:rPr sz="1500" spc="65" dirty="0">
                <a:solidFill>
                  <a:srgbClr val="404040"/>
                </a:solidFill>
                <a:latin typeface="Trebuchet MS"/>
                <a:cs typeface="Trebuchet MS"/>
              </a:rPr>
              <a:t>das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ações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Diversos</a:t>
            </a:r>
            <a:r>
              <a:rPr sz="1500" spc="1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500" spc="-30" dirty="0">
                <a:solidFill>
                  <a:srgbClr val="404040"/>
                </a:solidFill>
                <a:latin typeface="Trebuchet MS"/>
                <a:cs typeface="Trebuchet MS"/>
              </a:rPr>
              <a:t>22.</a:t>
            </a:r>
            <a:endParaRPr sz="15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762500" cy="5186680"/>
          </a:xfrm>
          <a:custGeom>
            <a:avLst/>
            <a:gdLst/>
            <a:ahLst/>
            <a:cxnLst/>
            <a:rect l="l" t="t" r="r" b="b"/>
            <a:pathLst>
              <a:path w="4762500" h="5186680">
                <a:moveTo>
                  <a:pt x="4762500" y="2505075"/>
                </a:moveTo>
                <a:lnTo>
                  <a:pt x="0" y="876300"/>
                </a:lnTo>
              </a:path>
              <a:path w="4762500" h="5186680">
                <a:moveTo>
                  <a:pt x="4762119" y="5186299"/>
                </a:moveTo>
                <a:lnTo>
                  <a:pt x="2638044" y="0"/>
                </a:lnTo>
              </a:path>
            </a:pathLst>
          </a:custGeom>
          <a:ln w="6350">
            <a:solidFill>
              <a:srgbClr val="E2B0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56250" y="1148334"/>
            <a:ext cx="39827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60" dirty="0"/>
              <a:t>ABERTURA-MANIFESTO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556250" y="2806065"/>
            <a:ext cx="5818505" cy="19646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000"/>
              </a:lnSpc>
              <a:spcBef>
                <a:spcPts val="100"/>
              </a:spcBef>
            </a:pP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500" spc="-35" dirty="0">
                <a:solidFill>
                  <a:srgbClr val="404040"/>
                </a:solidFill>
                <a:latin typeface="Trebuchet MS"/>
                <a:cs typeface="Trebuchet MS"/>
              </a:rPr>
              <a:t>DJ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dos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Racionais </a:t>
            </a:r>
            <a:r>
              <a:rPr sz="1500" spc="95" dirty="0">
                <a:solidFill>
                  <a:srgbClr val="404040"/>
                </a:solidFill>
                <a:latin typeface="Trebuchet MS"/>
                <a:cs typeface="Trebuchet MS"/>
              </a:rPr>
              <a:t>MC's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apresenta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uma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narrativa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em ritmo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poesia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sobre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Brasil,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mixando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músicas,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trechos de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falas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sonoridades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variadas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para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criar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uma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enunciação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musical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que  </a:t>
            </a:r>
            <a:r>
              <a:rPr sz="1500" spc="-15" dirty="0">
                <a:solidFill>
                  <a:srgbClr val="404040"/>
                </a:solidFill>
                <a:latin typeface="Trebuchet MS"/>
                <a:cs typeface="Trebuchet MS"/>
              </a:rPr>
              <a:t>represente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um olhar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negro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-15" dirty="0">
                <a:solidFill>
                  <a:srgbClr val="404040"/>
                </a:solidFill>
                <a:latin typeface="Trebuchet MS"/>
                <a:cs typeface="Trebuchet MS"/>
              </a:rPr>
              <a:t>periférico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sobre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história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país.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O 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artista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costura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referências </a:t>
            </a:r>
            <a:r>
              <a:rPr sz="1500" spc="40" dirty="0">
                <a:solidFill>
                  <a:srgbClr val="404040"/>
                </a:solidFill>
                <a:latin typeface="Trebuchet MS"/>
                <a:cs typeface="Trebuchet MS"/>
              </a:rPr>
              <a:t>clássicas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improvisação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em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um setlist 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exclusivo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que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ressalta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olhar </a:t>
            </a:r>
            <a:r>
              <a:rPr sz="1500" spc="55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cultura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Hip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Hop,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uma </a:t>
            </a:r>
            <a:r>
              <a:rPr sz="1500" spc="65" dirty="0">
                <a:solidFill>
                  <a:srgbClr val="404040"/>
                </a:solidFill>
                <a:latin typeface="Trebuchet MS"/>
                <a:cs typeface="Trebuchet MS"/>
              </a:rPr>
              <a:t>das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mais 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importantes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expressões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periféricas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país,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sobre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realidade 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contemporânea.</a:t>
            </a:r>
            <a:endParaRPr sz="15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56250" y="4973573"/>
            <a:ext cx="5786755" cy="1237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000"/>
              </a:lnSpc>
              <a:spcBef>
                <a:spcPts val="100"/>
              </a:spcBef>
            </a:pPr>
            <a:r>
              <a:rPr sz="1500" spc="-35" dirty="0">
                <a:solidFill>
                  <a:srgbClr val="404040"/>
                </a:solidFill>
                <a:latin typeface="Trebuchet MS"/>
                <a:cs typeface="Trebuchet MS"/>
              </a:rPr>
              <a:t>DJ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KL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Jay </a:t>
            </a:r>
            <a:r>
              <a:rPr sz="1500" spc="145" dirty="0">
                <a:solidFill>
                  <a:srgbClr val="404040"/>
                </a:solidFill>
                <a:latin typeface="Trebuchet MS"/>
                <a:cs typeface="Trebuchet MS"/>
              </a:rPr>
              <a:t>-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Integrante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Racionais </a:t>
            </a:r>
            <a:r>
              <a:rPr sz="1500" spc="55" dirty="0">
                <a:solidFill>
                  <a:srgbClr val="404040"/>
                </a:solidFill>
                <a:latin typeface="Trebuchet MS"/>
                <a:cs typeface="Trebuchet MS"/>
              </a:rPr>
              <a:t>MC's,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artista </a:t>
            </a:r>
            <a:r>
              <a:rPr sz="1500" spc="-20" dirty="0">
                <a:solidFill>
                  <a:srgbClr val="404040"/>
                </a:solidFill>
                <a:latin typeface="Trebuchet MS"/>
                <a:cs typeface="Trebuchet MS"/>
              </a:rPr>
              <a:t>tem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15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álbuns 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lançados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35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anos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carreira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como </a:t>
            </a:r>
            <a:r>
              <a:rPr sz="1500" spc="-80" dirty="0">
                <a:solidFill>
                  <a:srgbClr val="404040"/>
                </a:solidFill>
                <a:latin typeface="Trebuchet MS"/>
                <a:cs typeface="Trebuchet MS"/>
              </a:rPr>
              <a:t>DJ,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produtor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musical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-105" dirty="0">
                <a:solidFill>
                  <a:srgbClr val="404040"/>
                </a:solidFill>
                <a:latin typeface="Trebuchet MS"/>
                <a:cs typeface="Trebuchet MS"/>
              </a:rPr>
              <a:t>VJ. 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Representante </a:t>
            </a:r>
            <a:r>
              <a:rPr sz="1500" spc="55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500" spc="40" dirty="0">
                <a:solidFill>
                  <a:srgbClr val="404040"/>
                </a:solidFill>
                <a:latin typeface="Trebuchet MS"/>
                <a:cs typeface="Trebuchet MS"/>
              </a:rPr>
              <a:t>"velha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escola"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Hip </a:t>
            </a:r>
            <a:r>
              <a:rPr sz="1500" spc="40" dirty="0">
                <a:solidFill>
                  <a:srgbClr val="404040"/>
                </a:solidFill>
                <a:latin typeface="Trebuchet MS"/>
                <a:cs typeface="Trebuchet MS"/>
              </a:rPr>
              <a:t>Hop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paulista,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é 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considerado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maior </a:t>
            </a:r>
            <a:r>
              <a:rPr sz="1500" spc="30" dirty="0">
                <a:solidFill>
                  <a:srgbClr val="404040"/>
                </a:solidFill>
                <a:latin typeface="Carlito"/>
                <a:cs typeface="Carlito"/>
              </a:rPr>
              <a:t>referência </a:t>
            </a:r>
            <a:r>
              <a:rPr sz="1500" spc="20" dirty="0">
                <a:solidFill>
                  <a:srgbClr val="404040"/>
                </a:solidFill>
                <a:latin typeface="Carlito"/>
                <a:cs typeface="Carlito"/>
              </a:rPr>
              <a:t>na </a:t>
            </a:r>
            <a:r>
              <a:rPr sz="1500" spc="30" dirty="0">
                <a:solidFill>
                  <a:srgbClr val="404040"/>
                </a:solidFill>
                <a:latin typeface="Carlito"/>
                <a:cs typeface="Carlito"/>
              </a:rPr>
              <a:t>área, tendo </a:t>
            </a:r>
            <a:r>
              <a:rPr sz="1500" spc="40" dirty="0">
                <a:solidFill>
                  <a:srgbClr val="404040"/>
                </a:solidFill>
                <a:latin typeface="Carlito"/>
                <a:cs typeface="Carlito"/>
              </a:rPr>
              <a:t>contribuído </a:t>
            </a:r>
            <a:r>
              <a:rPr sz="1500" spc="30" dirty="0">
                <a:solidFill>
                  <a:srgbClr val="404040"/>
                </a:solidFill>
                <a:latin typeface="Carlito"/>
                <a:cs typeface="Carlito"/>
              </a:rPr>
              <a:t>nos </a:t>
            </a:r>
            <a:r>
              <a:rPr sz="1500" spc="35" dirty="0">
                <a:solidFill>
                  <a:srgbClr val="404040"/>
                </a:solidFill>
                <a:latin typeface="Carlito"/>
                <a:cs typeface="Carlito"/>
              </a:rPr>
              <a:t>mais  importantes trabalhos </a:t>
            </a:r>
            <a:r>
              <a:rPr sz="1500" spc="25" dirty="0">
                <a:solidFill>
                  <a:srgbClr val="404040"/>
                </a:solidFill>
                <a:latin typeface="Carlito"/>
                <a:cs typeface="Carlito"/>
              </a:rPr>
              <a:t>do</a:t>
            </a:r>
            <a:r>
              <a:rPr sz="1500" spc="180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1500" spc="30" dirty="0">
                <a:solidFill>
                  <a:srgbClr val="404040"/>
                </a:solidFill>
                <a:latin typeface="Carlito"/>
                <a:cs typeface="Carlito"/>
              </a:rPr>
              <a:t>gênero.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56250" y="1982851"/>
            <a:ext cx="11195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0" dirty="0">
                <a:solidFill>
                  <a:srgbClr val="404040"/>
                </a:solidFill>
                <a:latin typeface="Trebuchet MS"/>
                <a:cs typeface="Trebuchet MS"/>
              </a:rPr>
              <a:t>DJ </a:t>
            </a:r>
            <a:r>
              <a:rPr sz="2000" spc="50" dirty="0">
                <a:solidFill>
                  <a:srgbClr val="404040"/>
                </a:solidFill>
                <a:latin typeface="Trebuchet MS"/>
                <a:cs typeface="Trebuchet MS"/>
              </a:rPr>
              <a:t>KL</a:t>
            </a:r>
            <a:r>
              <a:rPr sz="20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404040"/>
                </a:solidFill>
                <a:latin typeface="Trebuchet MS"/>
                <a:cs typeface="Trebuchet MS"/>
              </a:rPr>
              <a:t>JAY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416" y="3961612"/>
            <a:ext cx="2694940" cy="827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1500"/>
              </a:lnSpc>
              <a:spcBef>
                <a:spcPts val="100"/>
              </a:spcBef>
            </a:pPr>
            <a:r>
              <a:rPr sz="2000" spc="-95" dirty="0">
                <a:solidFill>
                  <a:srgbClr val="404040"/>
                </a:solidFill>
                <a:latin typeface="Trebuchet MS"/>
                <a:cs typeface="Trebuchet MS"/>
              </a:rPr>
              <a:t>28/06,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20h15 </a:t>
            </a:r>
            <a:r>
              <a:rPr sz="2000" spc="65" dirty="0">
                <a:solidFill>
                  <a:srgbClr val="404040"/>
                </a:solidFill>
                <a:latin typeface="Trebuchet MS"/>
                <a:cs typeface="Trebuchet MS"/>
              </a:rPr>
              <a:t>às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20h30  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TEATRO </a:t>
            </a:r>
            <a:r>
              <a:rPr sz="2000" spc="-35" dirty="0">
                <a:solidFill>
                  <a:srgbClr val="404040"/>
                </a:solidFill>
                <a:latin typeface="Trebuchet MS"/>
                <a:cs typeface="Trebuchet MS"/>
              </a:rPr>
              <a:t>PAULO</a:t>
            </a:r>
            <a:r>
              <a:rPr sz="2000" spc="-20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AUTRAN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814" y="0"/>
            <a:ext cx="5568950" cy="6864350"/>
            <a:chOff x="8814" y="0"/>
            <a:chExt cx="5568950" cy="6864350"/>
          </a:xfrm>
        </p:grpSpPr>
        <p:sp>
          <p:nvSpPr>
            <p:cNvPr id="3" name="object 3"/>
            <p:cNvSpPr/>
            <p:nvPr/>
          </p:nvSpPr>
          <p:spPr>
            <a:xfrm>
              <a:off x="8814" y="6697"/>
              <a:ext cx="5568950" cy="6847205"/>
            </a:xfrm>
            <a:custGeom>
              <a:avLst/>
              <a:gdLst/>
              <a:ahLst/>
              <a:cxnLst/>
              <a:rect l="l" t="t" r="r" b="b"/>
              <a:pathLst>
                <a:path w="5568950" h="6847205">
                  <a:moveTo>
                    <a:pt x="5568429" y="0"/>
                  </a:moveTo>
                  <a:lnTo>
                    <a:pt x="0" y="0"/>
                  </a:lnTo>
                  <a:lnTo>
                    <a:pt x="0" y="6846871"/>
                  </a:lnTo>
                  <a:lnTo>
                    <a:pt x="1781454" y="6846871"/>
                  </a:lnTo>
                  <a:lnTo>
                    <a:pt x="5568429" y="0"/>
                  </a:lnTo>
                  <a:close/>
                </a:path>
              </a:pathLst>
            </a:custGeom>
            <a:solidFill>
              <a:srgbClr val="FAF4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209800" y="0"/>
              <a:ext cx="2438400" cy="6858000"/>
            </a:xfrm>
            <a:custGeom>
              <a:avLst/>
              <a:gdLst/>
              <a:ahLst/>
              <a:cxnLst/>
              <a:rect l="l" t="t" r="r" b="b"/>
              <a:pathLst>
                <a:path w="2438400" h="6858000">
                  <a:moveTo>
                    <a:pt x="0" y="6857999"/>
                  </a:moveTo>
                  <a:lnTo>
                    <a:pt x="2438400" y="0"/>
                  </a:lnTo>
                </a:path>
              </a:pathLst>
            </a:custGeom>
            <a:ln w="6350">
              <a:solidFill>
                <a:srgbClr val="E2B08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999734" y="1134236"/>
            <a:ext cx="4549775" cy="74930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 marR="5080">
              <a:lnSpc>
                <a:spcPts val="2700"/>
              </a:lnSpc>
              <a:spcBef>
                <a:spcPts val="434"/>
              </a:spcBef>
            </a:pPr>
            <a:r>
              <a:rPr sz="2500" spc="140" dirty="0"/>
              <a:t>CONFERÊNCIA </a:t>
            </a:r>
            <a:r>
              <a:rPr sz="2500" spc="65" dirty="0"/>
              <a:t>DE </a:t>
            </a:r>
            <a:r>
              <a:rPr sz="2500" spc="105" dirty="0"/>
              <a:t>ABERTURA:  </a:t>
            </a:r>
            <a:r>
              <a:rPr sz="2500" spc="160" dirty="0"/>
              <a:t>QUEM </a:t>
            </a:r>
            <a:r>
              <a:rPr sz="2500" spc="120" dirty="0"/>
              <a:t>INVENTOU </a:t>
            </a:r>
            <a:r>
              <a:rPr sz="2500" spc="-20" dirty="0"/>
              <a:t>O</a:t>
            </a:r>
            <a:r>
              <a:rPr sz="2500" spc="385" dirty="0"/>
              <a:t> </a:t>
            </a:r>
            <a:r>
              <a:rPr sz="2500" spc="175" dirty="0"/>
              <a:t>BRASIL?</a:t>
            </a:r>
            <a:endParaRPr sz="2500"/>
          </a:p>
        </p:txBody>
      </p:sp>
      <p:sp>
        <p:nvSpPr>
          <p:cNvPr id="6" name="object 6"/>
          <p:cNvSpPr txBox="1"/>
          <p:nvPr/>
        </p:nvSpPr>
        <p:spPr>
          <a:xfrm>
            <a:off x="3590925" y="3736975"/>
            <a:ext cx="8251825" cy="2677795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 marR="19685">
              <a:lnSpc>
                <a:spcPct val="96000"/>
              </a:lnSpc>
              <a:spcBef>
                <a:spcPts val="170"/>
              </a:spcBef>
            </a:pP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Cida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Bento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- </a:t>
            </a:r>
            <a:r>
              <a:rPr sz="1500" spc="-35" dirty="0">
                <a:solidFill>
                  <a:srgbClr val="404040"/>
                </a:solidFill>
                <a:latin typeface="Arial"/>
                <a:cs typeface="Arial"/>
              </a:rPr>
              <a:t>doutora </a:t>
            </a:r>
            <a:r>
              <a:rPr sz="1500" spc="-70" dirty="0">
                <a:solidFill>
                  <a:srgbClr val="404040"/>
                </a:solidFill>
                <a:latin typeface="Arial"/>
                <a:cs typeface="Arial"/>
              </a:rPr>
              <a:t>em </a:t>
            </a:r>
            <a:r>
              <a:rPr sz="1500" spc="-85" dirty="0">
                <a:solidFill>
                  <a:srgbClr val="404040"/>
                </a:solidFill>
                <a:latin typeface="Arial"/>
                <a:cs typeface="Arial"/>
              </a:rPr>
              <a:t>Psicologia, </a:t>
            </a:r>
            <a:r>
              <a:rPr sz="1500" spc="-60" dirty="0">
                <a:solidFill>
                  <a:srgbClr val="404040"/>
                </a:solidFill>
                <a:latin typeface="Arial"/>
                <a:cs typeface="Arial"/>
              </a:rPr>
              <a:t>defendeu </a:t>
            </a:r>
            <a:r>
              <a:rPr sz="1500" spc="-120" dirty="0">
                <a:solidFill>
                  <a:srgbClr val="404040"/>
                </a:solidFill>
                <a:latin typeface="Arial"/>
                <a:cs typeface="Arial"/>
              </a:rPr>
              <a:t>a </a:t>
            </a:r>
            <a:r>
              <a:rPr sz="1500" spc="-70" dirty="0">
                <a:solidFill>
                  <a:srgbClr val="404040"/>
                </a:solidFill>
                <a:latin typeface="Arial"/>
                <a:cs typeface="Arial"/>
              </a:rPr>
              <a:t>tese </a:t>
            </a:r>
            <a:r>
              <a:rPr sz="1500" spc="-20" dirty="0">
                <a:solidFill>
                  <a:srgbClr val="404040"/>
                </a:solidFill>
                <a:latin typeface="Arial"/>
                <a:cs typeface="Arial"/>
              </a:rPr>
              <a:t>intitulada </a:t>
            </a:r>
            <a:r>
              <a:rPr sz="1500" spc="-75" dirty="0">
                <a:solidFill>
                  <a:srgbClr val="404040"/>
                </a:solidFill>
                <a:latin typeface="Arial"/>
                <a:cs typeface="Arial"/>
              </a:rPr>
              <a:t>“Pactos </a:t>
            </a:r>
            <a:r>
              <a:rPr sz="1500" spc="-85" dirty="0">
                <a:solidFill>
                  <a:srgbClr val="404040"/>
                </a:solidFill>
                <a:latin typeface="Arial"/>
                <a:cs typeface="Arial"/>
              </a:rPr>
              <a:t>narcísicos </a:t>
            </a:r>
            <a:r>
              <a:rPr sz="1500" spc="-45" dirty="0">
                <a:solidFill>
                  <a:srgbClr val="404040"/>
                </a:solidFill>
                <a:latin typeface="Arial"/>
                <a:cs typeface="Arial"/>
              </a:rPr>
              <a:t>no </a:t>
            </a:r>
            <a:r>
              <a:rPr sz="1500" spc="-65" dirty="0">
                <a:solidFill>
                  <a:srgbClr val="404040"/>
                </a:solidFill>
                <a:latin typeface="Arial"/>
                <a:cs typeface="Arial"/>
              </a:rPr>
              <a:t>racismo: </a:t>
            </a:r>
            <a:r>
              <a:rPr sz="1500" spc="-40" dirty="0">
                <a:solidFill>
                  <a:srgbClr val="404040"/>
                </a:solidFill>
                <a:latin typeface="Arial"/>
                <a:cs typeface="Arial"/>
              </a:rPr>
              <a:t>branquitude  </a:t>
            </a:r>
            <a:r>
              <a:rPr sz="1500" spc="-90" dirty="0">
                <a:solidFill>
                  <a:srgbClr val="404040"/>
                </a:solidFill>
                <a:latin typeface="Arial"/>
                <a:cs typeface="Arial"/>
              </a:rPr>
              <a:t>e </a:t>
            </a:r>
            <a:r>
              <a:rPr sz="1500" spc="-45" dirty="0">
                <a:solidFill>
                  <a:srgbClr val="404040"/>
                </a:solidFill>
                <a:latin typeface="Arial"/>
                <a:cs typeface="Arial"/>
              </a:rPr>
              <a:t>poder </a:t>
            </a:r>
            <a:r>
              <a:rPr sz="1500" spc="-110" dirty="0">
                <a:solidFill>
                  <a:srgbClr val="404040"/>
                </a:solidFill>
                <a:latin typeface="Arial"/>
                <a:cs typeface="Arial"/>
              </a:rPr>
              <a:t>nas </a:t>
            </a:r>
            <a:r>
              <a:rPr sz="1500" spc="-90" dirty="0">
                <a:solidFill>
                  <a:srgbClr val="404040"/>
                </a:solidFill>
                <a:latin typeface="Arial"/>
                <a:cs typeface="Arial"/>
              </a:rPr>
              <a:t>organizações </a:t>
            </a:r>
            <a:r>
              <a:rPr sz="1500" spc="-70" dirty="0">
                <a:solidFill>
                  <a:srgbClr val="404040"/>
                </a:solidFill>
                <a:latin typeface="Arial"/>
                <a:cs typeface="Arial"/>
              </a:rPr>
              <a:t>empresariais </a:t>
            </a:r>
            <a:r>
              <a:rPr sz="1500" spc="-90" dirty="0">
                <a:solidFill>
                  <a:srgbClr val="404040"/>
                </a:solidFill>
                <a:latin typeface="Arial"/>
                <a:cs typeface="Arial"/>
              </a:rPr>
              <a:t>e </a:t>
            </a:r>
            <a:r>
              <a:rPr sz="1500" spc="-45" dirty="0">
                <a:solidFill>
                  <a:srgbClr val="404040"/>
                </a:solidFill>
                <a:latin typeface="Arial"/>
                <a:cs typeface="Arial"/>
              </a:rPr>
              <a:t>no poder </a:t>
            </a:r>
            <a:r>
              <a:rPr sz="1500" spc="-40" dirty="0">
                <a:solidFill>
                  <a:srgbClr val="404040"/>
                </a:solidFill>
                <a:latin typeface="Arial"/>
                <a:cs typeface="Arial"/>
              </a:rPr>
              <a:t>público”. </a:t>
            </a:r>
            <a:r>
              <a:rPr sz="1500" spc="-270" dirty="0">
                <a:solidFill>
                  <a:srgbClr val="404040"/>
                </a:solidFill>
                <a:latin typeface="Arial"/>
                <a:cs typeface="Arial"/>
              </a:rPr>
              <a:t>É </a:t>
            </a:r>
            <a:r>
              <a:rPr sz="1500" spc="-70" dirty="0">
                <a:solidFill>
                  <a:srgbClr val="404040"/>
                </a:solidFill>
                <a:latin typeface="Arial"/>
                <a:cs typeface="Arial"/>
              </a:rPr>
              <a:t>conselheira </a:t>
            </a:r>
            <a:r>
              <a:rPr sz="1500" spc="-90" dirty="0">
                <a:solidFill>
                  <a:srgbClr val="404040"/>
                </a:solidFill>
                <a:latin typeface="Arial"/>
                <a:cs typeface="Arial"/>
              </a:rPr>
              <a:t>e </a:t>
            </a:r>
            <a:r>
              <a:rPr sz="1500" spc="-75" dirty="0">
                <a:solidFill>
                  <a:srgbClr val="404040"/>
                </a:solidFill>
                <a:latin typeface="Arial"/>
                <a:cs typeface="Arial"/>
              </a:rPr>
              <a:t>uma </a:t>
            </a:r>
            <a:r>
              <a:rPr sz="1500" spc="-110" dirty="0">
                <a:solidFill>
                  <a:srgbClr val="404040"/>
                </a:solidFill>
                <a:latin typeface="Arial"/>
                <a:cs typeface="Arial"/>
              </a:rPr>
              <a:t>das </a:t>
            </a:r>
            <a:r>
              <a:rPr sz="1500" spc="-65" dirty="0">
                <a:solidFill>
                  <a:srgbClr val="404040"/>
                </a:solidFill>
                <a:latin typeface="Arial"/>
                <a:cs typeface="Arial"/>
              </a:rPr>
              <a:t>fundadoras </a:t>
            </a:r>
            <a:r>
              <a:rPr sz="1500" spc="-45" dirty="0">
                <a:solidFill>
                  <a:srgbClr val="404040"/>
                </a:solidFill>
                <a:latin typeface="Arial"/>
                <a:cs typeface="Arial"/>
              </a:rPr>
              <a:t>do </a:t>
            </a:r>
            <a:r>
              <a:rPr sz="1500" spc="-65" dirty="0">
                <a:solidFill>
                  <a:srgbClr val="404040"/>
                </a:solidFill>
                <a:latin typeface="Arial"/>
                <a:cs typeface="Arial"/>
              </a:rPr>
              <a:t>Centro 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de Estudos das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Relações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de </a:t>
            </a:r>
            <a:r>
              <a:rPr sz="1500" spc="-20" dirty="0">
                <a:solidFill>
                  <a:srgbClr val="404040"/>
                </a:solidFill>
                <a:latin typeface="Carlito"/>
                <a:cs typeface="Carlito"/>
              </a:rPr>
              <a:t>Trabalho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e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Desigualdades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(Ceert). </a:t>
            </a:r>
            <a:r>
              <a:rPr sz="1500" spc="-15" dirty="0">
                <a:solidFill>
                  <a:srgbClr val="404040"/>
                </a:solidFill>
                <a:latin typeface="Carlito"/>
                <a:cs typeface="Carlito"/>
              </a:rPr>
              <a:t>Foi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professora visitante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na Universidade do  </a:t>
            </a:r>
            <a:r>
              <a:rPr sz="1500" spc="-40" dirty="0">
                <a:solidFill>
                  <a:srgbClr val="404040"/>
                </a:solidFill>
                <a:latin typeface="Carlito"/>
                <a:cs typeface="Carlito"/>
              </a:rPr>
              <a:t>Texas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e, em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2015, </a:t>
            </a:r>
            <a:r>
              <a:rPr sz="1500" spc="-15" dirty="0">
                <a:solidFill>
                  <a:srgbClr val="404040"/>
                </a:solidFill>
                <a:latin typeface="Carlito"/>
                <a:cs typeface="Carlito"/>
              </a:rPr>
              <a:t>foi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eleita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pela </a:t>
            </a:r>
            <a:r>
              <a:rPr sz="1500" spc="-15" dirty="0">
                <a:solidFill>
                  <a:srgbClr val="404040"/>
                </a:solidFill>
                <a:latin typeface="Carlito"/>
                <a:cs typeface="Carlito"/>
              </a:rPr>
              <a:t>revista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britânica The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Economist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uma das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cinquenta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pessoas mais 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influentes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no mundo da</a:t>
            </a:r>
            <a:r>
              <a:rPr sz="1500" spc="-5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diversidade.</a:t>
            </a:r>
            <a:endParaRPr sz="15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Carlito"/>
              <a:cs typeface="Carlito"/>
            </a:endParaRPr>
          </a:p>
          <a:p>
            <a:pPr marL="12700" marR="5080">
              <a:lnSpc>
                <a:spcPct val="96000"/>
              </a:lnSpc>
            </a:pP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Thiago Amparo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é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professor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de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direitos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humanos e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discriminação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na </a:t>
            </a:r>
            <a:r>
              <a:rPr sz="1500" spc="-45" dirty="0">
                <a:solidFill>
                  <a:srgbClr val="404040"/>
                </a:solidFill>
                <a:latin typeface="Carlito"/>
                <a:cs typeface="Carlito"/>
              </a:rPr>
              <a:t>FGV.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Possui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mestrado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em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direitos 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humanos e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justiça internacional,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e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doutorado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em direito constitucional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comparado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pela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Central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European  University (Budapeste). </a:t>
            </a:r>
            <a:r>
              <a:rPr sz="1500" spc="-15" dirty="0">
                <a:solidFill>
                  <a:srgbClr val="404040"/>
                </a:solidFill>
                <a:latin typeface="Carlito"/>
                <a:cs typeface="Carlito"/>
              </a:rPr>
              <a:t>Foi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pesquisador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visitante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na Columbia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University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em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Nova </a:t>
            </a:r>
            <a:r>
              <a:rPr sz="1500" spc="-25" dirty="0">
                <a:solidFill>
                  <a:srgbClr val="404040"/>
                </a:solidFill>
                <a:latin typeface="Carlito"/>
                <a:cs typeface="Carlito"/>
              </a:rPr>
              <a:t>York.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Estuda políticas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de 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diversidade, discriminação, direito internacional dos direitos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humanos e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direito constitucional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comparado. 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Coordena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área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de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diversidade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da </a:t>
            </a:r>
            <a:r>
              <a:rPr sz="1500" spc="-15" dirty="0">
                <a:solidFill>
                  <a:srgbClr val="404040"/>
                </a:solidFill>
                <a:latin typeface="Carlito"/>
                <a:cs typeface="Carlito"/>
              </a:rPr>
              <a:t>FGV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Direito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SP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e o Núcleo de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Justiça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Racial e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Direito (FGV Direito</a:t>
            </a:r>
            <a:r>
              <a:rPr sz="1500" spc="-6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SP).</a:t>
            </a:r>
            <a:endParaRPr sz="1500">
              <a:latin typeface="Carlito"/>
              <a:cs typeface="Carlito"/>
            </a:endParaRPr>
          </a:p>
          <a:p>
            <a:pPr marL="12700">
              <a:lnSpc>
                <a:spcPts val="1730"/>
              </a:lnSpc>
            </a:pP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Escreve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semanalmente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para </a:t>
            </a:r>
            <a:r>
              <a:rPr sz="1500" dirty="0">
                <a:solidFill>
                  <a:srgbClr val="404040"/>
                </a:solidFill>
                <a:latin typeface="Carlito"/>
                <a:cs typeface="Carlito"/>
              </a:rPr>
              <a:t>o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jornal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Folha </a:t>
            </a:r>
            <a:r>
              <a:rPr sz="1500" spc="-5" dirty="0">
                <a:solidFill>
                  <a:srgbClr val="404040"/>
                </a:solidFill>
                <a:latin typeface="Carlito"/>
                <a:cs typeface="Carlito"/>
              </a:rPr>
              <a:t>de São</a:t>
            </a:r>
            <a:r>
              <a:rPr sz="1500" spc="-25" dirty="0">
                <a:solidFill>
                  <a:srgbClr val="404040"/>
                </a:solidFill>
                <a:latin typeface="Carlito"/>
                <a:cs typeface="Carlito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Carlito"/>
                <a:cs typeface="Carlito"/>
              </a:rPr>
              <a:t>Paulo.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9226" y="2117826"/>
            <a:ext cx="2737485" cy="82740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2000" spc="20" dirty="0">
                <a:solidFill>
                  <a:srgbClr val="404040"/>
                </a:solidFill>
                <a:latin typeface="Trebuchet MS"/>
                <a:cs typeface="Trebuchet MS"/>
              </a:rPr>
              <a:t>CIDA</a:t>
            </a:r>
            <a:r>
              <a:rPr sz="20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BENTO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1400" spc="10" dirty="0">
                <a:solidFill>
                  <a:srgbClr val="404040"/>
                </a:solidFill>
                <a:latin typeface="Trebuchet MS"/>
                <a:cs typeface="Trebuchet MS"/>
              </a:rPr>
              <a:t>Mediação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THIAGO</a:t>
            </a:r>
            <a:r>
              <a:rPr sz="2000" spc="-1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35" dirty="0">
                <a:solidFill>
                  <a:srgbClr val="404040"/>
                </a:solidFill>
                <a:latin typeface="Trebuchet MS"/>
                <a:cs typeface="Trebuchet MS"/>
              </a:rPr>
              <a:t>AMPARO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8236" y="1651228"/>
            <a:ext cx="2694940" cy="827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1500"/>
              </a:lnSpc>
              <a:spcBef>
                <a:spcPts val="100"/>
              </a:spcBef>
            </a:pPr>
            <a:r>
              <a:rPr sz="2000" spc="-95" dirty="0">
                <a:solidFill>
                  <a:srgbClr val="404040"/>
                </a:solidFill>
                <a:latin typeface="Trebuchet MS"/>
                <a:cs typeface="Trebuchet MS"/>
              </a:rPr>
              <a:t>28/06,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20h30 </a:t>
            </a:r>
            <a:r>
              <a:rPr sz="2000" spc="65" dirty="0">
                <a:solidFill>
                  <a:srgbClr val="404040"/>
                </a:solidFill>
                <a:latin typeface="Trebuchet MS"/>
                <a:cs typeface="Trebuchet MS"/>
              </a:rPr>
              <a:t>às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22h  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TEATRO </a:t>
            </a:r>
            <a:r>
              <a:rPr sz="2000" spc="-35" dirty="0">
                <a:solidFill>
                  <a:srgbClr val="404040"/>
                </a:solidFill>
                <a:latin typeface="Trebuchet MS"/>
                <a:cs typeface="Trebuchet MS"/>
              </a:rPr>
              <a:t>PAULO</a:t>
            </a:r>
            <a:r>
              <a:rPr sz="2000" spc="-20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AUTRAN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2694" y="805129"/>
            <a:ext cx="8100059" cy="836294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75"/>
              </a:spcBef>
            </a:pPr>
            <a:r>
              <a:rPr spc="105" dirty="0"/>
              <a:t>ENCONTRO: </a:t>
            </a:r>
            <a:r>
              <a:rPr spc="125" dirty="0"/>
              <a:t>CONFRONTAR </a:t>
            </a:r>
            <a:r>
              <a:rPr spc="180" dirty="0"/>
              <a:t>IMAGENS </a:t>
            </a:r>
            <a:r>
              <a:rPr spc="-60" dirty="0"/>
              <a:t>E </a:t>
            </a:r>
            <a:r>
              <a:rPr spc="140" dirty="0"/>
              <a:t>REVIRAR  </a:t>
            </a:r>
            <a:r>
              <a:rPr spc="229" dirty="0"/>
              <a:t>MEMÓRIAS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12694" y="1921588"/>
            <a:ext cx="7876540" cy="3903345"/>
          </a:xfrm>
          <a:prstGeom prst="rect">
            <a:avLst/>
          </a:prstGeom>
        </p:spPr>
        <p:txBody>
          <a:bodyPr vert="horz" wrap="square" lIns="0" tIns="1689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2000" spc="175" dirty="0">
                <a:solidFill>
                  <a:srgbClr val="404040"/>
                </a:solidFill>
                <a:latin typeface="Trebuchet MS"/>
                <a:cs typeface="Trebuchet MS"/>
              </a:rPr>
              <a:t>MOACIR </a:t>
            </a:r>
            <a:r>
              <a:rPr sz="2000" spc="145" dirty="0">
                <a:solidFill>
                  <a:srgbClr val="404040"/>
                </a:solidFill>
                <a:latin typeface="Trebuchet MS"/>
                <a:cs typeface="Trebuchet MS"/>
              </a:rPr>
              <a:t>DOS</a:t>
            </a:r>
            <a:r>
              <a:rPr sz="2000" spc="1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25" dirty="0">
                <a:solidFill>
                  <a:srgbClr val="404040"/>
                </a:solidFill>
                <a:latin typeface="Trebuchet MS"/>
                <a:cs typeface="Trebuchet MS"/>
              </a:rPr>
              <a:t>ANJOS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400" spc="145" dirty="0">
                <a:solidFill>
                  <a:srgbClr val="404040"/>
                </a:solidFill>
                <a:latin typeface="Trebuchet MS"/>
                <a:cs typeface="Trebuchet MS"/>
              </a:rPr>
              <a:t>Mediação</a:t>
            </a:r>
            <a:r>
              <a:rPr sz="1400" spc="2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400" spc="114" dirty="0">
                <a:solidFill>
                  <a:srgbClr val="404040"/>
                </a:solidFill>
                <a:latin typeface="Trebuchet MS"/>
                <a:cs typeface="Trebuchet MS"/>
              </a:rPr>
              <a:t>Sesc</a:t>
            </a:r>
            <a:endParaRPr sz="1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30" dirty="0">
                <a:solidFill>
                  <a:srgbClr val="404040"/>
                </a:solidFill>
                <a:latin typeface="Trebuchet MS"/>
                <a:cs typeface="Trebuchet MS"/>
              </a:rPr>
              <a:t>29/06, </a:t>
            </a: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18h </a:t>
            </a:r>
            <a:r>
              <a:rPr sz="2000" spc="150" dirty="0">
                <a:solidFill>
                  <a:srgbClr val="404040"/>
                </a:solidFill>
                <a:latin typeface="Trebuchet MS"/>
                <a:cs typeface="Trebuchet MS"/>
              </a:rPr>
              <a:t>às</a:t>
            </a:r>
            <a:r>
              <a:rPr sz="2000" spc="5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05" dirty="0">
                <a:solidFill>
                  <a:srgbClr val="404040"/>
                </a:solidFill>
                <a:latin typeface="Trebuchet MS"/>
                <a:cs typeface="Trebuchet MS"/>
              </a:rPr>
              <a:t>19h30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2000" spc="85" dirty="0">
                <a:solidFill>
                  <a:srgbClr val="404040"/>
                </a:solidFill>
                <a:latin typeface="Trebuchet MS"/>
                <a:cs typeface="Trebuchet MS"/>
              </a:rPr>
              <a:t>TEATRO PAULO</a:t>
            </a:r>
            <a:r>
              <a:rPr sz="2000" spc="2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40" dirty="0">
                <a:solidFill>
                  <a:srgbClr val="404040"/>
                </a:solidFill>
                <a:latin typeface="Trebuchet MS"/>
                <a:cs typeface="Trebuchet MS"/>
              </a:rPr>
              <a:t>AUTRAN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00">
              <a:latin typeface="Trebuchet MS"/>
              <a:cs typeface="Trebuchet MS"/>
            </a:endParaRPr>
          </a:p>
          <a:p>
            <a:pPr marL="12700" marR="5080">
              <a:lnSpc>
                <a:spcPct val="106000"/>
              </a:lnSpc>
            </a:pP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Moacir dos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Anjos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pesquisador </a:t>
            </a:r>
            <a:r>
              <a:rPr sz="1500" spc="55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Fundação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Joaquim Nabuco,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no </a:t>
            </a:r>
            <a:r>
              <a:rPr sz="1500" spc="-35" dirty="0">
                <a:solidFill>
                  <a:srgbClr val="404040"/>
                </a:solidFill>
                <a:latin typeface="Trebuchet MS"/>
                <a:cs typeface="Trebuchet MS"/>
              </a:rPr>
              <a:t>Recife,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onde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coordena 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500" spc="-25" dirty="0">
                <a:solidFill>
                  <a:srgbClr val="404040"/>
                </a:solidFill>
                <a:latin typeface="Trebuchet MS"/>
                <a:cs typeface="Trebuchet MS"/>
              </a:rPr>
              <a:t>projeto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exposições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Política </a:t>
            </a:r>
            <a:r>
              <a:rPr sz="1500" spc="55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500" spc="-40" dirty="0">
                <a:solidFill>
                  <a:srgbClr val="404040"/>
                </a:solidFill>
                <a:latin typeface="Trebuchet MS"/>
                <a:cs typeface="Trebuchet MS"/>
              </a:rPr>
              <a:t>Arte. </a:t>
            </a:r>
            <a:r>
              <a:rPr sz="1500" spc="-20" dirty="0">
                <a:solidFill>
                  <a:srgbClr val="404040"/>
                </a:solidFill>
                <a:latin typeface="Trebuchet MS"/>
                <a:cs typeface="Trebuchet MS"/>
              </a:rPr>
              <a:t>Foi </a:t>
            </a:r>
            <a:r>
              <a:rPr sz="1500" spc="-15" dirty="0">
                <a:solidFill>
                  <a:srgbClr val="404040"/>
                </a:solidFill>
                <a:latin typeface="Trebuchet MS"/>
                <a:cs typeface="Trebuchet MS"/>
              </a:rPr>
              <a:t>diretor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Museu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500" spc="-20" dirty="0">
                <a:solidFill>
                  <a:srgbClr val="404040"/>
                </a:solidFill>
                <a:latin typeface="Trebuchet MS"/>
                <a:cs typeface="Trebuchet MS"/>
              </a:rPr>
              <a:t>Arte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Moderna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Aloísio  </a:t>
            </a:r>
            <a:r>
              <a:rPr sz="1500" spc="70" dirty="0">
                <a:solidFill>
                  <a:srgbClr val="404040"/>
                </a:solidFill>
                <a:latin typeface="Trebuchet MS"/>
                <a:cs typeface="Trebuchet MS"/>
              </a:rPr>
              <a:t>Magalhães </a:t>
            </a:r>
            <a:r>
              <a:rPr sz="1500" spc="40" dirty="0">
                <a:solidFill>
                  <a:srgbClr val="404040"/>
                </a:solidFill>
                <a:latin typeface="Trebuchet MS"/>
                <a:cs typeface="Trebuchet MS"/>
              </a:rPr>
              <a:t>(2001-2006)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pesquisador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visitante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no </a:t>
            </a:r>
            <a:r>
              <a:rPr sz="1500" spc="-25" dirty="0">
                <a:solidFill>
                  <a:srgbClr val="404040"/>
                </a:solidFill>
                <a:latin typeface="Trebuchet MS"/>
                <a:cs typeface="Trebuchet MS"/>
              </a:rPr>
              <a:t>centro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500" spc="40" dirty="0">
                <a:solidFill>
                  <a:srgbClr val="404040"/>
                </a:solidFill>
                <a:latin typeface="Trebuchet MS"/>
                <a:cs typeface="Trebuchet MS"/>
              </a:rPr>
              <a:t>pesquisa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Transnational </a:t>
            </a:r>
            <a:r>
              <a:rPr sz="1500" spc="-30" dirty="0">
                <a:solidFill>
                  <a:srgbClr val="404040"/>
                </a:solidFill>
                <a:latin typeface="Trebuchet MS"/>
                <a:cs typeface="Trebuchet MS"/>
              </a:rPr>
              <a:t>Art, 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Identity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and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Nation,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University </a:t>
            </a:r>
            <a:r>
              <a:rPr sz="1500" spc="-20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1500" spc="-30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Arts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London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(2008-2009). </a:t>
            </a:r>
            <a:r>
              <a:rPr sz="1500" spc="-20" dirty="0">
                <a:solidFill>
                  <a:srgbClr val="404040"/>
                </a:solidFill>
                <a:latin typeface="Trebuchet MS"/>
                <a:cs typeface="Trebuchet MS"/>
              </a:rPr>
              <a:t>Foi curador, </a:t>
            </a:r>
            <a:r>
              <a:rPr sz="1500" spc="-35" dirty="0">
                <a:solidFill>
                  <a:srgbClr val="404040"/>
                </a:solidFill>
                <a:latin typeface="Trebuchet MS"/>
                <a:cs typeface="Trebuchet MS"/>
              </a:rPr>
              <a:t>entre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outras 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Mostras,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pavilhão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brasileiro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(Artur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Barrio)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na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54ª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Bienal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Veneza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(2011)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curador  </a:t>
            </a:r>
            <a:r>
              <a:rPr sz="1500" spc="55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29ª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Bienal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500" spc="60" dirty="0">
                <a:solidFill>
                  <a:srgbClr val="404040"/>
                </a:solidFill>
                <a:latin typeface="Trebuchet MS"/>
                <a:cs typeface="Trebuchet MS"/>
              </a:rPr>
              <a:t>São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Paulo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(2010). </a:t>
            </a:r>
            <a:r>
              <a:rPr sz="1500" spc="-30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autor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dos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livros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Local/Global. </a:t>
            </a:r>
            <a:r>
              <a:rPr sz="1500" spc="-20" dirty="0">
                <a:solidFill>
                  <a:srgbClr val="404040"/>
                </a:solidFill>
                <a:latin typeface="Trebuchet MS"/>
                <a:cs typeface="Trebuchet MS"/>
              </a:rPr>
              <a:t>Arte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em Trânsito 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(2005),</a:t>
            </a:r>
            <a:r>
              <a:rPr sz="1500" spc="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ArteBra</a:t>
            </a:r>
            <a:r>
              <a:rPr sz="1500" spc="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Crítica</a:t>
            </a:r>
            <a:r>
              <a:rPr sz="1500" spc="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(2010)</a:t>
            </a:r>
            <a:r>
              <a:rPr sz="1500" spc="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5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Contraditório.</a:t>
            </a:r>
            <a:r>
              <a:rPr sz="1500" spc="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de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uma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pragmática</a:t>
            </a:r>
            <a:r>
              <a:rPr sz="1500" spc="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clínico-política.</a:t>
            </a:r>
            <a:endParaRPr sz="15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762500" cy="5186680"/>
          </a:xfrm>
          <a:custGeom>
            <a:avLst/>
            <a:gdLst/>
            <a:ahLst/>
            <a:cxnLst/>
            <a:rect l="l" t="t" r="r" b="b"/>
            <a:pathLst>
              <a:path w="4762500" h="5186680">
                <a:moveTo>
                  <a:pt x="4762500" y="2505075"/>
                </a:moveTo>
                <a:lnTo>
                  <a:pt x="0" y="876300"/>
                </a:lnTo>
              </a:path>
              <a:path w="4762500" h="5186680">
                <a:moveTo>
                  <a:pt x="4762119" y="5186299"/>
                </a:moveTo>
                <a:lnTo>
                  <a:pt x="2638044" y="0"/>
                </a:lnTo>
              </a:path>
            </a:pathLst>
          </a:custGeom>
          <a:ln w="6350">
            <a:solidFill>
              <a:srgbClr val="E2B0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56250" y="1032129"/>
            <a:ext cx="39827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60" dirty="0"/>
              <a:t>ABERTURA-MANIFESTO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556250" y="1677365"/>
            <a:ext cx="5732780" cy="1410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40" dirty="0">
                <a:solidFill>
                  <a:srgbClr val="404040"/>
                </a:solidFill>
                <a:latin typeface="Trebuchet MS"/>
                <a:cs typeface="Trebuchet MS"/>
              </a:rPr>
              <a:t>TÂNIA </a:t>
            </a:r>
            <a:r>
              <a:rPr sz="2000" spc="70" dirty="0">
                <a:solidFill>
                  <a:srgbClr val="404040"/>
                </a:solidFill>
                <a:latin typeface="Trebuchet MS"/>
                <a:cs typeface="Trebuchet MS"/>
              </a:rPr>
              <a:t>GRANUSSI </a:t>
            </a:r>
            <a:r>
              <a:rPr sz="2000" spc="-4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30" dirty="0">
                <a:solidFill>
                  <a:srgbClr val="404040"/>
                </a:solidFill>
                <a:latin typeface="Trebuchet MS"/>
                <a:cs typeface="Trebuchet MS"/>
              </a:rPr>
              <a:t>ESTHER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60" dirty="0">
                <a:solidFill>
                  <a:srgbClr val="404040"/>
                </a:solidFill>
                <a:latin typeface="Trebuchet MS"/>
                <a:cs typeface="Trebuchet MS"/>
              </a:rPr>
              <a:t>ANTUNES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>
              <a:latin typeface="Trebuchet MS"/>
              <a:cs typeface="Trebuchet MS"/>
            </a:endParaRPr>
          </a:p>
          <a:p>
            <a:pPr marL="12700" marR="5080">
              <a:lnSpc>
                <a:spcPct val="106000"/>
              </a:lnSpc>
            </a:pP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As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artistas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realizam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performance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com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500" spc="-25" dirty="0">
                <a:solidFill>
                  <a:srgbClr val="404040"/>
                </a:solidFill>
                <a:latin typeface="Trebuchet MS"/>
                <a:cs typeface="Trebuchet MS"/>
              </a:rPr>
              <a:t>texto </a:t>
            </a:r>
            <a:r>
              <a:rPr sz="1500" spc="-40" dirty="0">
                <a:solidFill>
                  <a:srgbClr val="404040"/>
                </a:solidFill>
                <a:latin typeface="Trebuchet MS"/>
                <a:cs typeface="Trebuchet MS"/>
              </a:rPr>
              <a:t>“O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mundo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meu  </a:t>
            </a:r>
            <a:r>
              <a:rPr sz="1500" spc="-30" dirty="0">
                <a:solidFill>
                  <a:srgbClr val="404040"/>
                </a:solidFill>
                <a:latin typeface="Trebuchet MS"/>
                <a:cs typeface="Trebuchet MS"/>
              </a:rPr>
              <a:t>trauma”,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500" spc="-20" dirty="0">
                <a:solidFill>
                  <a:srgbClr val="404040"/>
                </a:solidFill>
                <a:latin typeface="Trebuchet MS"/>
                <a:cs typeface="Trebuchet MS"/>
              </a:rPr>
              <a:t>Jota</a:t>
            </a:r>
            <a:r>
              <a:rPr sz="1500" spc="1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Mombaça.</a:t>
            </a:r>
            <a:endParaRPr sz="15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56250" y="3291331"/>
            <a:ext cx="5740400" cy="1479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000"/>
              </a:lnSpc>
              <a:spcBef>
                <a:spcPts val="100"/>
              </a:spcBef>
            </a:pP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Tânia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Granussi </a:t>
            </a:r>
            <a:r>
              <a:rPr sz="1500" spc="145" dirty="0">
                <a:solidFill>
                  <a:srgbClr val="404040"/>
                </a:solidFill>
                <a:latin typeface="Trebuchet MS"/>
                <a:cs typeface="Trebuchet MS"/>
              </a:rPr>
              <a:t>- </a:t>
            </a:r>
            <a:r>
              <a:rPr sz="1500" spc="-15" dirty="0">
                <a:solidFill>
                  <a:srgbClr val="404040"/>
                </a:solidFill>
                <a:latin typeface="Trebuchet MS"/>
                <a:cs typeface="Trebuchet MS"/>
              </a:rPr>
              <a:t>mulher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trans, </a:t>
            </a:r>
            <a:r>
              <a:rPr sz="1500" spc="-40" dirty="0">
                <a:solidFill>
                  <a:srgbClr val="404040"/>
                </a:solidFill>
                <a:latin typeface="Trebuchet MS"/>
                <a:cs typeface="Trebuchet MS"/>
              </a:rPr>
              <a:t>50, </a:t>
            </a:r>
            <a:r>
              <a:rPr sz="1500" spc="40" dirty="0">
                <a:solidFill>
                  <a:srgbClr val="404040"/>
                </a:solidFill>
                <a:latin typeface="Trebuchet MS"/>
                <a:cs typeface="Trebuchet MS"/>
              </a:rPr>
              <a:t>PCD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visual,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orientadora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de 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artes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cênicas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formada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pela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Unicamp. </a:t>
            </a:r>
            <a:r>
              <a:rPr sz="1500" spc="-20" dirty="0">
                <a:solidFill>
                  <a:srgbClr val="404040"/>
                </a:solidFill>
                <a:latin typeface="Trebuchet MS"/>
                <a:cs typeface="Trebuchet MS"/>
              </a:rPr>
              <a:t>Foi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atriz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na Cia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Os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Satyros, 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Os </a:t>
            </a:r>
            <a:r>
              <a:rPr sz="1500" spc="-15" dirty="0">
                <a:solidFill>
                  <a:srgbClr val="404040"/>
                </a:solidFill>
                <a:latin typeface="Trebuchet MS"/>
                <a:cs typeface="Trebuchet MS"/>
              </a:rPr>
              <a:t>Fofos,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Cia </a:t>
            </a:r>
            <a:r>
              <a:rPr sz="1500" spc="55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500" spc="-45" dirty="0">
                <a:solidFill>
                  <a:srgbClr val="404040"/>
                </a:solidFill>
                <a:latin typeface="Trebuchet MS"/>
                <a:cs typeface="Trebuchet MS"/>
              </a:rPr>
              <a:t>Tribo.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Atuou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no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Sesi-SP,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SP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Escola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500" spc="-30" dirty="0">
                <a:solidFill>
                  <a:srgbClr val="404040"/>
                </a:solidFill>
                <a:latin typeface="Trebuchet MS"/>
                <a:cs typeface="Trebuchet MS"/>
              </a:rPr>
              <a:t>Teatro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atualmente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artista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orientadora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Programa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Vocacional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professora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convidada para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processo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seletivo </a:t>
            </a:r>
            <a:r>
              <a:rPr sz="1500" spc="65" dirty="0">
                <a:solidFill>
                  <a:srgbClr val="404040"/>
                </a:solidFill>
                <a:latin typeface="Trebuchet MS"/>
                <a:cs typeface="Trebuchet MS"/>
              </a:rPr>
              <a:t>das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turmas </a:t>
            </a:r>
            <a:r>
              <a:rPr sz="1500" spc="55" dirty="0">
                <a:solidFill>
                  <a:srgbClr val="404040"/>
                </a:solidFill>
                <a:latin typeface="Trebuchet MS"/>
                <a:cs typeface="Trebuchet MS"/>
              </a:rPr>
              <a:t>da 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EAD-USP. </a:t>
            </a:r>
            <a:r>
              <a:rPr sz="1500" spc="-30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idealizadora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Coletivo</a:t>
            </a:r>
            <a:r>
              <a:rPr sz="1500" spc="2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500" spc="75" dirty="0">
                <a:solidFill>
                  <a:srgbClr val="404040"/>
                </a:solidFill>
                <a:latin typeface="Trebuchet MS"/>
                <a:cs typeface="Trebuchet MS"/>
              </a:rPr>
              <a:t>Há-Manas.</a:t>
            </a:r>
            <a:endParaRPr sz="15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56250" y="4974408"/>
            <a:ext cx="5683250" cy="12376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6000"/>
              </a:lnSpc>
              <a:spcBef>
                <a:spcPts val="95"/>
              </a:spcBef>
            </a:pP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Esther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Antunes </a:t>
            </a:r>
            <a:r>
              <a:rPr sz="1500" spc="360" dirty="0">
                <a:solidFill>
                  <a:srgbClr val="404040"/>
                </a:solidFill>
                <a:latin typeface="Trebuchet MS"/>
                <a:cs typeface="Trebuchet MS"/>
              </a:rPr>
              <a:t>– </a:t>
            </a:r>
            <a:r>
              <a:rPr sz="1500" spc="-25" dirty="0">
                <a:solidFill>
                  <a:srgbClr val="404040"/>
                </a:solidFill>
                <a:latin typeface="Trebuchet MS"/>
                <a:cs typeface="Trebuchet MS"/>
              </a:rPr>
              <a:t>atriz,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diretora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professora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500" spc="-35" dirty="0">
                <a:solidFill>
                  <a:srgbClr val="404040"/>
                </a:solidFill>
                <a:latin typeface="Trebuchet MS"/>
                <a:cs typeface="Trebuchet MS"/>
              </a:rPr>
              <a:t>teatro,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faz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parte  </a:t>
            </a:r>
            <a:r>
              <a:rPr sz="1500" spc="55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Cia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Satyros.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Atuou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em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Hipóteses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para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Amor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Verdade 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(2009). </a:t>
            </a:r>
            <a:r>
              <a:rPr sz="1500" spc="-40" dirty="0">
                <a:solidFill>
                  <a:srgbClr val="404040"/>
                </a:solidFill>
                <a:latin typeface="Trebuchet MS"/>
                <a:cs typeface="Trebuchet MS"/>
              </a:rPr>
              <a:t>Fez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assistência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direção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para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Rodolfo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García Vázquez 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em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Cabaret </a:t>
            </a:r>
            <a:r>
              <a:rPr sz="1500" spc="40" dirty="0">
                <a:solidFill>
                  <a:srgbClr val="404040"/>
                </a:solidFill>
                <a:latin typeface="Trebuchet MS"/>
                <a:cs typeface="Trebuchet MS"/>
              </a:rPr>
              <a:t>Stravaganza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(2011). </a:t>
            </a:r>
            <a:r>
              <a:rPr sz="1500" spc="-20" dirty="0">
                <a:solidFill>
                  <a:srgbClr val="404040"/>
                </a:solidFill>
                <a:latin typeface="Trebuchet MS"/>
                <a:cs typeface="Trebuchet MS"/>
              </a:rPr>
              <a:t>Foi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uma </a:t>
            </a:r>
            <a:r>
              <a:rPr sz="1500" spc="65" dirty="0">
                <a:solidFill>
                  <a:srgbClr val="404040"/>
                </a:solidFill>
                <a:latin typeface="Trebuchet MS"/>
                <a:cs typeface="Trebuchet MS"/>
              </a:rPr>
              <a:t>das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protagonistas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longa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Hipóteses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para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Amor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Verdade</a:t>
            </a:r>
            <a:r>
              <a:rPr sz="1500" spc="3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(2014).</a:t>
            </a:r>
            <a:endParaRPr sz="15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416" y="3961612"/>
            <a:ext cx="2694940" cy="827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1500"/>
              </a:lnSpc>
              <a:spcBef>
                <a:spcPts val="100"/>
              </a:spcBef>
            </a:pPr>
            <a:r>
              <a:rPr sz="2000" spc="-100" dirty="0">
                <a:solidFill>
                  <a:srgbClr val="404040"/>
                </a:solidFill>
                <a:latin typeface="Trebuchet MS"/>
                <a:cs typeface="Trebuchet MS"/>
              </a:rPr>
              <a:t>29/06,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20h </a:t>
            </a:r>
            <a:r>
              <a:rPr sz="2000" spc="65" dirty="0">
                <a:solidFill>
                  <a:srgbClr val="404040"/>
                </a:solidFill>
                <a:latin typeface="Trebuchet MS"/>
                <a:cs typeface="Trebuchet MS"/>
              </a:rPr>
              <a:t>às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20h15  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TEATRO </a:t>
            </a:r>
            <a:r>
              <a:rPr sz="2000" spc="-35" dirty="0">
                <a:solidFill>
                  <a:srgbClr val="404040"/>
                </a:solidFill>
                <a:latin typeface="Trebuchet MS"/>
                <a:cs typeface="Trebuchet MS"/>
              </a:rPr>
              <a:t>PAULO</a:t>
            </a:r>
            <a:r>
              <a:rPr sz="2000" spc="-20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AUTRAN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814" y="0"/>
            <a:ext cx="5568950" cy="6864350"/>
            <a:chOff x="8814" y="0"/>
            <a:chExt cx="5568950" cy="6864350"/>
          </a:xfrm>
        </p:grpSpPr>
        <p:sp>
          <p:nvSpPr>
            <p:cNvPr id="3" name="object 3"/>
            <p:cNvSpPr/>
            <p:nvPr/>
          </p:nvSpPr>
          <p:spPr>
            <a:xfrm>
              <a:off x="8814" y="6697"/>
              <a:ext cx="5568950" cy="6847205"/>
            </a:xfrm>
            <a:custGeom>
              <a:avLst/>
              <a:gdLst/>
              <a:ahLst/>
              <a:cxnLst/>
              <a:rect l="l" t="t" r="r" b="b"/>
              <a:pathLst>
                <a:path w="5568950" h="6847205">
                  <a:moveTo>
                    <a:pt x="5568429" y="0"/>
                  </a:moveTo>
                  <a:lnTo>
                    <a:pt x="0" y="0"/>
                  </a:lnTo>
                  <a:lnTo>
                    <a:pt x="0" y="6846871"/>
                  </a:lnTo>
                  <a:lnTo>
                    <a:pt x="1781454" y="6846871"/>
                  </a:lnTo>
                  <a:lnTo>
                    <a:pt x="5568429" y="0"/>
                  </a:lnTo>
                  <a:close/>
                </a:path>
              </a:pathLst>
            </a:custGeom>
            <a:solidFill>
              <a:srgbClr val="FAF4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209800" y="0"/>
              <a:ext cx="2438400" cy="6858000"/>
            </a:xfrm>
            <a:custGeom>
              <a:avLst/>
              <a:gdLst/>
              <a:ahLst/>
              <a:cxnLst/>
              <a:rect l="l" t="t" r="r" b="b"/>
              <a:pathLst>
                <a:path w="2438400" h="6858000">
                  <a:moveTo>
                    <a:pt x="0" y="6857999"/>
                  </a:moveTo>
                  <a:lnTo>
                    <a:pt x="2438400" y="0"/>
                  </a:lnTo>
                </a:path>
              </a:pathLst>
            </a:custGeom>
            <a:ln w="6350">
              <a:solidFill>
                <a:srgbClr val="E2B08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89178" rIns="0" bIns="0" rtlCol="0">
            <a:spAutoFit/>
          </a:bodyPr>
          <a:lstStyle/>
          <a:p>
            <a:pPr marL="4709795" marR="5080">
              <a:lnSpc>
                <a:spcPts val="3020"/>
              </a:lnSpc>
              <a:spcBef>
                <a:spcPts val="480"/>
              </a:spcBef>
            </a:pPr>
            <a:r>
              <a:rPr spc="220" dirty="0"/>
              <a:t>MESA </a:t>
            </a:r>
            <a:r>
              <a:rPr spc="-25" dirty="0"/>
              <a:t>1: </a:t>
            </a:r>
            <a:r>
              <a:rPr spc="90" dirty="0"/>
              <a:t>ENTRE </a:t>
            </a:r>
            <a:r>
              <a:rPr spc="100" dirty="0"/>
              <a:t>TRÊS </a:t>
            </a:r>
            <a:r>
              <a:rPr spc="180" dirty="0"/>
              <a:t>BRASIS  </a:t>
            </a:r>
            <a:r>
              <a:rPr spc="45" dirty="0"/>
              <a:t>(1822, </a:t>
            </a:r>
            <a:r>
              <a:rPr spc="40" dirty="0"/>
              <a:t>1922,</a:t>
            </a:r>
            <a:r>
              <a:rPr spc="375" dirty="0"/>
              <a:t> </a:t>
            </a:r>
            <a:r>
              <a:rPr spc="100" dirty="0"/>
              <a:t>2022)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590925" y="3738498"/>
            <a:ext cx="8204200" cy="2812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6680">
              <a:lnSpc>
                <a:spcPct val="106700"/>
              </a:lnSpc>
              <a:spcBef>
                <a:spcPts val="100"/>
              </a:spcBef>
            </a:pPr>
            <a:r>
              <a:rPr sz="1200" spc="-20" dirty="0">
                <a:solidFill>
                  <a:srgbClr val="404040"/>
                </a:solidFill>
                <a:latin typeface="Trebuchet MS"/>
                <a:cs typeface="Trebuchet MS"/>
              </a:rPr>
              <a:t>Lilia Schwarcz 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200" spc="-25" dirty="0">
                <a:solidFill>
                  <a:srgbClr val="404040"/>
                </a:solidFill>
                <a:latin typeface="Trebuchet MS"/>
                <a:cs typeface="Trebuchet MS"/>
              </a:rPr>
              <a:t>antropóloga,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historiadora, </a:t>
            </a:r>
            <a:r>
              <a:rPr sz="1200" spc="-20" dirty="0">
                <a:solidFill>
                  <a:srgbClr val="404040"/>
                </a:solidFill>
                <a:latin typeface="Trebuchet MS"/>
                <a:cs typeface="Trebuchet MS"/>
              </a:rPr>
              <a:t>professora </a:t>
            </a:r>
            <a:r>
              <a:rPr sz="1200" spc="-40" dirty="0">
                <a:solidFill>
                  <a:srgbClr val="404040"/>
                </a:solidFill>
                <a:latin typeface="Trebuchet MS"/>
                <a:cs typeface="Trebuchet MS"/>
              </a:rPr>
              <a:t>titular </a:t>
            </a:r>
            <a:r>
              <a:rPr sz="1200" spc="-20" dirty="0">
                <a:solidFill>
                  <a:srgbClr val="404040"/>
                </a:solidFill>
                <a:latin typeface="Trebuchet MS"/>
                <a:cs typeface="Trebuchet MS"/>
              </a:rPr>
              <a:t>no </a:t>
            </a:r>
            <a:r>
              <a:rPr sz="1200" spc="-25" dirty="0">
                <a:solidFill>
                  <a:srgbClr val="404040"/>
                </a:solidFill>
                <a:latin typeface="Trebuchet MS"/>
                <a:cs typeface="Trebuchet MS"/>
              </a:rPr>
              <a:t>Departamento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Antropologia </a:t>
            </a:r>
            <a:r>
              <a:rPr sz="1200" spc="20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200" spc="10" dirty="0">
                <a:solidFill>
                  <a:srgbClr val="404040"/>
                </a:solidFill>
                <a:latin typeface="Trebuchet MS"/>
                <a:cs typeface="Trebuchet MS"/>
              </a:rPr>
              <a:t>USP</a:t>
            </a:r>
            <a:r>
              <a:rPr sz="1200" spc="-2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200" spc="-25" dirty="0">
                <a:solidFill>
                  <a:srgbClr val="404040"/>
                </a:solidFill>
                <a:latin typeface="Trebuchet MS"/>
                <a:cs typeface="Trebuchet MS"/>
              </a:rPr>
              <a:t>Global </a:t>
            </a:r>
            <a:r>
              <a:rPr sz="1200" spc="-20" dirty="0">
                <a:solidFill>
                  <a:srgbClr val="404040"/>
                </a:solidFill>
                <a:latin typeface="Trebuchet MS"/>
                <a:cs typeface="Trebuchet MS"/>
              </a:rPr>
              <a:t>Scholar </a:t>
            </a:r>
            <a:r>
              <a:rPr sz="1200" dirty="0">
                <a:solidFill>
                  <a:srgbClr val="404040"/>
                </a:solidFill>
                <a:latin typeface="Trebuchet MS"/>
                <a:cs typeface="Trebuchet MS"/>
              </a:rPr>
              <a:t>na  </a:t>
            </a:r>
            <a:r>
              <a:rPr sz="1200" spc="-25" dirty="0">
                <a:solidFill>
                  <a:srgbClr val="404040"/>
                </a:solidFill>
                <a:latin typeface="Trebuchet MS"/>
                <a:cs typeface="Trebuchet MS"/>
              </a:rPr>
              <a:t>Universidade</a:t>
            </a:r>
            <a:r>
              <a:rPr sz="12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de</a:t>
            </a:r>
            <a:r>
              <a:rPr sz="12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Princeton.</a:t>
            </a:r>
            <a:r>
              <a:rPr sz="12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404040"/>
                </a:solidFill>
                <a:latin typeface="Trebuchet MS"/>
                <a:cs typeface="Trebuchet MS"/>
              </a:rPr>
              <a:t>É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404040"/>
                </a:solidFill>
                <a:latin typeface="Trebuchet MS"/>
                <a:cs typeface="Trebuchet MS"/>
              </a:rPr>
              <a:t>colunista</a:t>
            </a:r>
            <a:r>
              <a:rPr sz="12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404040"/>
                </a:solidFill>
                <a:latin typeface="Trebuchet MS"/>
                <a:cs typeface="Trebuchet MS"/>
              </a:rPr>
              <a:t>do</a:t>
            </a:r>
            <a:r>
              <a:rPr sz="12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Nexo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Jornal</a:t>
            </a:r>
            <a:r>
              <a:rPr sz="12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2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Curadora-Adjunta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de</a:t>
            </a:r>
            <a:r>
              <a:rPr sz="12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404040"/>
                </a:solidFill>
                <a:latin typeface="Trebuchet MS"/>
                <a:cs typeface="Trebuchet MS"/>
              </a:rPr>
              <a:t>Histórias</a:t>
            </a:r>
            <a:r>
              <a:rPr sz="12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404040"/>
                </a:solidFill>
                <a:latin typeface="Trebuchet MS"/>
                <a:cs typeface="Trebuchet MS"/>
              </a:rPr>
              <a:t>do</a:t>
            </a:r>
            <a:r>
              <a:rPr sz="12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10" dirty="0">
                <a:solidFill>
                  <a:srgbClr val="404040"/>
                </a:solidFill>
                <a:latin typeface="Trebuchet MS"/>
                <a:cs typeface="Trebuchet MS"/>
              </a:rPr>
              <a:t>Masp.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00">
              <a:latin typeface="Trebuchet MS"/>
              <a:cs typeface="Trebuchet MS"/>
            </a:endParaRPr>
          </a:p>
          <a:p>
            <a:pPr marL="12700" marR="5080">
              <a:lnSpc>
                <a:spcPct val="106000"/>
              </a:lnSpc>
            </a:pP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Gênese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Andrade 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200" spc="-25" dirty="0">
                <a:solidFill>
                  <a:srgbClr val="404040"/>
                </a:solidFill>
                <a:latin typeface="Trebuchet MS"/>
                <a:cs typeface="Trebuchet MS"/>
              </a:rPr>
              <a:t>doutora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em 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Literatura </a:t>
            </a:r>
            <a:r>
              <a:rPr sz="1200" dirty="0">
                <a:solidFill>
                  <a:srgbClr val="404040"/>
                </a:solidFill>
                <a:latin typeface="Trebuchet MS"/>
                <a:cs typeface="Trebuchet MS"/>
              </a:rPr>
              <a:t>Hispano-americana </a:t>
            </a:r>
            <a:r>
              <a:rPr sz="1200" spc="-20" dirty="0">
                <a:solidFill>
                  <a:srgbClr val="404040"/>
                </a:solidFill>
                <a:latin typeface="Trebuchet MS"/>
                <a:cs typeface="Trebuchet MS"/>
              </a:rPr>
              <a:t>pela </a:t>
            </a:r>
            <a:r>
              <a:rPr sz="1200" spc="-55" dirty="0">
                <a:solidFill>
                  <a:srgbClr val="404040"/>
                </a:solidFill>
                <a:latin typeface="Trebuchet MS"/>
                <a:cs typeface="Trebuchet MS"/>
              </a:rPr>
              <a:t>USP,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com </a:t>
            </a:r>
            <a:r>
              <a:rPr sz="1200" spc="-5" dirty="0">
                <a:solidFill>
                  <a:srgbClr val="404040"/>
                </a:solidFill>
                <a:latin typeface="Trebuchet MS"/>
                <a:cs typeface="Trebuchet MS"/>
              </a:rPr>
              <a:t>pós-doutorado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em 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Literatura </a:t>
            </a:r>
            <a:r>
              <a:rPr sz="1200" dirty="0">
                <a:solidFill>
                  <a:srgbClr val="404040"/>
                </a:solidFill>
                <a:latin typeface="Trebuchet MS"/>
                <a:cs typeface="Trebuchet MS"/>
              </a:rPr>
              <a:t>Comparada </a:t>
            </a:r>
            <a:r>
              <a:rPr sz="1200" spc="-20" dirty="0">
                <a:solidFill>
                  <a:srgbClr val="404040"/>
                </a:solidFill>
                <a:latin typeface="Trebuchet MS"/>
                <a:cs typeface="Trebuchet MS"/>
              </a:rPr>
              <a:t>pela  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Unicamp. </a:t>
            </a:r>
            <a:r>
              <a:rPr sz="1200" spc="-20" dirty="0">
                <a:solidFill>
                  <a:srgbClr val="404040"/>
                </a:solidFill>
                <a:latin typeface="Trebuchet MS"/>
                <a:cs typeface="Trebuchet MS"/>
              </a:rPr>
              <a:t>Professora </a:t>
            </a:r>
            <a:r>
              <a:rPr sz="1200" spc="20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Faap, </a:t>
            </a:r>
            <a:r>
              <a:rPr sz="1200" spc="-5" dirty="0">
                <a:solidFill>
                  <a:srgbClr val="404040"/>
                </a:solidFill>
                <a:latin typeface="Trebuchet MS"/>
                <a:cs typeface="Trebuchet MS"/>
              </a:rPr>
              <a:t>pesquisadora 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200" spc="-40" dirty="0">
                <a:solidFill>
                  <a:srgbClr val="404040"/>
                </a:solidFill>
                <a:latin typeface="Trebuchet MS"/>
                <a:cs typeface="Trebuchet MS"/>
              </a:rPr>
              <a:t>tradutora, 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200" spc="-20" dirty="0">
                <a:solidFill>
                  <a:srgbClr val="404040"/>
                </a:solidFill>
                <a:latin typeface="Trebuchet MS"/>
                <a:cs typeface="Trebuchet MS"/>
              </a:rPr>
              <a:t>autora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de Pagu/ </a:t>
            </a:r>
            <a:r>
              <a:rPr sz="1200" spc="-25" dirty="0">
                <a:solidFill>
                  <a:srgbClr val="404040"/>
                </a:solidFill>
                <a:latin typeface="Trebuchet MS"/>
                <a:cs typeface="Trebuchet MS"/>
              </a:rPr>
              <a:t>Oswald/ </a:t>
            </a:r>
            <a:r>
              <a:rPr sz="1200" spc="-10" dirty="0">
                <a:solidFill>
                  <a:srgbClr val="404040"/>
                </a:solidFill>
                <a:latin typeface="Trebuchet MS"/>
                <a:cs typeface="Trebuchet MS"/>
              </a:rPr>
              <a:t>Segall 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(2009), 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Vicente </a:t>
            </a:r>
            <a:r>
              <a:rPr sz="1200" spc="-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200" spc="-10" dirty="0">
                <a:solidFill>
                  <a:srgbClr val="404040"/>
                </a:solidFill>
                <a:latin typeface="Trebuchet MS"/>
                <a:cs typeface="Trebuchet MS"/>
              </a:rPr>
              <a:t>Rego </a:t>
            </a:r>
            <a:r>
              <a:rPr sz="1200" spc="-20" dirty="0">
                <a:solidFill>
                  <a:srgbClr val="404040"/>
                </a:solidFill>
                <a:latin typeface="Trebuchet MS"/>
                <a:cs typeface="Trebuchet MS"/>
              </a:rPr>
              <a:t>Monteiro 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(2013) 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Artistic </a:t>
            </a:r>
            <a:r>
              <a:rPr sz="1200" spc="-5" dirty="0">
                <a:solidFill>
                  <a:srgbClr val="404040"/>
                </a:solidFill>
                <a:latin typeface="Trebuchet MS"/>
                <a:cs typeface="Trebuchet MS"/>
              </a:rPr>
              <a:t>Vanguards 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in 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Brazil, </a:t>
            </a:r>
            <a:r>
              <a:rPr sz="1200" spc="-5" dirty="0">
                <a:solidFill>
                  <a:srgbClr val="404040"/>
                </a:solidFill>
                <a:latin typeface="Trebuchet MS"/>
                <a:cs typeface="Trebuchet MS"/>
              </a:rPr>
              <a:t>1917-1967 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(Oxford </a:t>
            </a:r>
            <a:r>
              <a:rPr sz="1200" spc="-25" dirty="0">
                <a:solidFill>
                  <a:srgbClr val="404040"/>
                </a:solidFill>
                <a:latin typeface="Trebuchet MS"/>
                <a:cs typeface="Trebuchet MS"/>
              </a:rPr>
              <a:t>Research Encyclopedia </a:t>
            </a:r>
            <a:r>
              <a:rPr sz="1200" spc="-40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1200" spc="-20" dirty="0">
                <a:solidFill>
                  <a:srgbClr val="404040"/>
                </a:solidFill>
                <a:latin typeface="Trebuchet MS"/>
                <a:cs typeface="Trebuchet MS"/>
              </a:rPr>
              <a:t>Latin </a:t>
            </a:r>
            <a:r>
              <a:rPr sz="1200" spc="-25" dirty="0">
                <a:solidFill>
                  <a:srgbClr val="404040"/>
                </a:solidFill>
                <a:latin typeface="Trebuchet MS"/>
                <a:cs typeface="Trebuchet MS"/>
              </a:rPr>
              <a:t>American 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History,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2019) 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e 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organizadora</a:t>
            </a:r>
            <a:r>
              <a:rPr sz="12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de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404040"/>
                </a:solidFill>
                <a:latin typeface="Trebuchet MS"/>
                <a:cs typeface="Trebuchet MS"/>
              </a:rPr>
              <a:t>Oswald</a:t>
            </a:r>
            <a:r>
              <a:rPr sz="12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de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Andrade,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Feira</a:t>
            </a:r>
            <a:r>
              <a:rPr sz="12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25" dirty="0">
                <a:solidFill>
                  <a:srgbClr val="404040"/>
                </a:solidFill>
                <a:latin typeface="Trebuchet MS"/>
                <a:cs typeface="Trebuchet MS"/>
              </a:rPr>
              <a:t>das</a:t>
            </a:r>
            <a:r>
              <a:rPr sz="12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404040"/>
                </a:solidFill>
                <a:latin typeface="Trebuchet MS"/>
                <a:cs typeface="Trebuchet MS"/>
              </a:rPr>
              <a:t>Sextas</a:t>
            </a:r>
            <a:r>
              <a:rPr sz="12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(2004)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de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404040"/>
                </a:solidFill>
                <a:latin typeface="Trebuchet MS"/>
                <a:cs typeface="Trebuchet MS"/>
              </a:rPr>
              <a:t>Correspondência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10" dirty="0">
                <a:solidFill>
                  <a:srgbClr val="404040"/>
                </a:solidFill>
                <a:latin typeface="Trebuchet MS"/>
                <a:cs typeface="Trebuchet MS"/>
              </a:rPr>
              <a:t>Màrio</a:t>
            </a:r>
            <a:r>
              <a:rPr sz="12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de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Andrade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120" dirty="0">
                <a:solidFill>
                  <a:srgbClr val="404040"/>
                </a:solidFill>
                <a:latin typeface="Trebuchet MS"/>
                <a:cs typeface="Trebuchet MS"/>
              </a:rPr>
              <a:t>&amp;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404040"/>
                </a:solidFill>
                <a:latin typeface="Trebuchet MS"/>
                <a:cs typeface="Trebuchet MS"/>
              </a:rPr>
              <a:t>Oswald</a:t>
            </a:r>
            <a:r>
              <a:rPr sz="12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de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Andrade.  </a:t>
            </a:r>
            <a:r>
              <a:rPr sz="1200" spc="-25" dirty="0">
                <a:solidFill>
                  <a:srgbClr val="404040"/>
                </a:solidFill>
                <a:latin typeface="Trebuchet MS"/>
                <a:cs typeface="Trebuchet MS"/>
              </a:rPr>
              <a:t>É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404040"/>
                </a:solidFill>
                <a:latin typeface="Trebuchet MS"/>
                <a:cs typeface="Trebuchet MS"/>
              </a:rPr>
              <a:t>coordenadora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editorial,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com</a:t>
            </a:r>
            <a:r>
              <a:rPr sz="12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40" dirty="0">
                <a:solidFill>
                  <a:srgbClr val="404040"/>
                </a:solidFill>
                <a:latin typeface="Trebuchet MS"/>
                <a:cs typeface="Trebuchet MS"/>
              </a:rPr>
              <a:t>Jorge</a:t>
            </a:r>
            <a:r>
              <a:rPr sz="12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Schwartz,</a:t>
            </a:r>
            <a:r>
              <a:rPr sz="12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20" dirty="0">
                <a:solidFill>
                  <a:srgbClr val="404040"/>
                </a:solidFill>
                <a:latin typeface="Trebuchet MS"/>
                <a:cs typeface="Trebuchet MS"/>
              </a:rPr>
              <a:t>da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404040"/>
                </a:solidFill>
                <a:latin typeface="Trebuchet MS"/>
                <a:cs typeface="Trebuchet MS"/>
              </a:rPr>
              <a:t>edição</a:t>
            </a:r>
            <a:r>
              <a:rPr sz="12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atual</a:t>
            </a:r>
            <a:r>
              <a:rPr sz="12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20" dirty="0">
                <a:solidFill>
                  <a:srgbClr val="404040"/>
                </a:solidFill>
                <a:latin typeface="Trebuchet MS"/>
                <a:cs typeface="Trebuchet MS"/>
              </a:rPr>
              <a:t>da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obra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de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404040"/>
                </a:solidFill>
                <a:latin typeface="Trebuchet MS"/>
                <a:cs typeface="Trebuchet MS"/>
              </a:rPr>
              <a:t>Oswald</a:t>
            </a:r>
            <a:r>
              <a:rPr sz="12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de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Andrade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(Cia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25" dirty="0">
                <a:solidFill>
                  <a:srgbClr val="404040"/>
                </a:solidFill>
                <a:latin typeface="Trebuchet MS"/>
                <a:cs typeface="Trebuchet MS"/>
              </a:rPr>
              <a:t>das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40" dirty="0">
                <a:solidFill>
                  <a:srgbClr val="404040"/>
                </a:solidFill>
                <a:latin typeface="Trebuchet MS"/>
                <a:cs typeface="Trebuchet MS"/>
              </a:rPr>
              <a:t>Letras).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00">
              <a:latin typeface="Trebuchet MS"/>
              <a:cs typeface="Trebuchet MS"/>
            </a:endParaRPr>
          </a:p>
          <a:p>
            <a:pPr marL="12700" marR="41275">
              <a:lnSpc>
                <a:spcPct val="106100"/>
              </a:lnSpc>
            </a:pP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Jeferson</a:t>
            </a:r>
            <a:r>
              <a:rPr sz="12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55" dirty="0">
                <a:solidFill>
                  <a:srgbClr val="404040"/>
                </a:solidFill>
                <a:latin typeface="Trebuchet MS"/>
                <a:cs typeface="Trebuchet MS"/>
              </a:rPr>
              <a:t>Tenório</a:t>
            </a:r>
            <a:r>
              <a:rPr sz="12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285" dirty="0">
                <a:solidFill>
                  <a:srgbClr val="404040"/>
                </a:solidFill>
                <a:latin typeface="Trebuchet MS"/>
                <a:cs typeface="Trebuchet MS"/>
              </a:rPr>
              <a:t>–</a:t>
            </a:r>
            <a:r>
              <a:rPr sz="12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40" dirty="0">
                <a:solidFill>
                  <a:srgbClr val="404040"/>
                </a:solidFill>
                <a:latin typeface="Trebuchet MS"/>
                <a:cs typeface="Trebuchet MS"/>
              </a:rPr>
              <a:t>Vencedor</a:t>
            </a:r>
            <a:r>
              <a:rPr sz="12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404040"/>
                </a:solidFill>
                <a:latin typeface="Trebuchet MS"/>
                <a:cs typeface="Trebuchet MS"/>
              </a:rPr>
              <a:t>do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40" dirty="0">
                <a:solidFill>
                  <a:srgbClr val="404040"/>
                </a:solidFill>
                <a:latin typeface="Trebuchet MS"/>
                <a:cs typeface="Trebuchet MS"/>
              </a:rPr>
              <a:t>Jabuti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404040"/>
                </a:solidFill>
                <a:latin typeface="Trebuchet MS"/>
                <a:cs typeface="Trebuchet MS"/>
              </a:rPr>
              <a:t>2021</a:t>
            </a:r>
            <a:r>
              <a:rPr sz="12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com</a:t>
            </a:r>
            <a:r>
              <a:rPr sz="12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2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livro</a:t>
            </a:r>
            <a:r>
              <a:rPr sz="12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“O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404040"/>
                </a:solidFill>
                <a:latin typeface="Trebuchet MS"/>
                <a:cs typeface="Trebuchet MS"/>
              </a:rPr>
              <a:t>Avesso</a:t>
            </a:r>
            <a:r>
              <a:rPr sz="12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20" dirty="0">
                <a:solidFill>
                  <a:srgbClr val="404040"/>
                </a:solidFill>
                <a:latin typeface="Trebuchet MS"/>
                <a:cs typeface="Trebuchet MS"/>
              </a:rPr>
              <a:t>da</a:t>
            </a:r>
            <a:r>
              <a:rPr sz="12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Pele”</a:t>
            </a:r>
            <a:r>
              <a:rPr sz="12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2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autor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é</a:t>
            </a:r>
            <a:r>
              <a:rPr sz="12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404040"/>
                </a:solidFill>
                <a:latin typeface="Trebuchet MS"/>
                <a:cs typeface="Trebuchet MS"/>
              </a:rPr>
              <a:t>considerado</a:t>
            </a:r>
            <a:r>
              <a:rPr sz="12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404040"/>
                </a:solidFill>
                <a:latin typeface="Trebuchet MS"/>
                <a:cs typeface="Trebuchet MS"/>
              </a:rPr>
              <a:t>uma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25" dirty="0">
                <a:solidFill>
                  <a:srgbClr val="404040"/>
                </a:solidFill>
                <a:latin typeface="Trebuchet MS"/>
                <a:cs typeface="Trebuchet MS"/>
              </a:rPr>
              <a:t>das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404040"/>
                </a:solidFill>
                <a:latin typeface="Trebuchet MS"/>
                <a:cs typeface="Trebuchet MS"/>
              </a:rPr>
              <a:t>grandes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404040"/>
                </a:solidFill>
                <a:latin typeface="Trebuchet MS"/>
                <a:cs typeface="Trebuchet MS"/>
              </a:rPr>
              <a:t>vozes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20" dirty="0">
                <a:solidFill>
                  <a:srgbClr val="404040"/>
                </a:solidFill>
                <a:latin typeface="Trebuchet MS"/>
                <a:cs typeface="Trebuchet MS"/>
              </a:rPr>
              <a:t>da  </a:t>
            </a:r>
            <a:r>
              <a:rPr sz="1200" spc="-40" dirty="0">
                <a:solidFill>
                  <a:srgbClr val="404040"/>
                </a:solidFill>
                <a:latin typeface="Trebuchet MS"/>
                <a:cs typeface="Trebuchet MS"/>
              </a:rPr>
              <a:t>literatura </a:t>
            </a:r>
            <a:r>
              <a:rPr sz="1200" spc="-25" dirty="0">
                <a:solidFill>
                  <a:srgbClr val="404040"/>
                </a:solidFill>
                <a:latin typeface="Trebuchet MS"/>
                <a:cs typeface="Trebuchet MS"/>
              </a:rPr>
              <a:t>brasileira 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contemporânea.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Seu </a:t>
            </a:r>
            <a:r>
              <a:rPr sz="1200" spc="-40" dirty="0">
                <a:solidFill>
                  <a:srgbClr val="404040"/>
                </a:solidFill>
                <a:latin typeface="Trebuchet MS"/>
                <a:cs typeface="Trebuchet MS"/>
              </a:rPr>
              <a:t>primeiro romance, </a:t>
            </a:r>
            <a:r>
              <a:rPr sz="1200" spc="-10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beijo </a:t>
            </a:r>
            <a:r>
              <a:rPr sz="1200" dirty="0">
                <a:solidFill>
                  <a:srgbClr val="404040"/>
                </a:solidFill>
                <a:latin typeface="Trebuchet MS"/>
                <a:cs typeface="Trebuchet MS"/>
              </a:rPr>
              <a:t>na </a:t>
            </a:r>
            <a:r>
              <a:rPr sz="1200" spc="-40" dirty="0">
                <a:solidFill>
                  <a:srgbClr val="404040"/>
                </a:solidFill>
                <a:latin typeface="Trebuchet MS"/>
                <a:cs typeface="Trebuchet MS"/>
              </a:rPr>
              <a:t>parede, 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foi </a:t>
            </a:r>
            <a:r>
              <a:rPr sz="1200" spc="-5" dirty="0">
                <a:solidFill>
                  <a:srgbClr val="404040"/>
                </a:solidFill>
                <a:latin typeface="Trebuchet MS"/>
                <a:cs typeface="Trebuchet MS"/>
              </a:rPr>
              <a:t>lançado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em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2003 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lhe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garantiu </a:t>
            </a:r>
            <a:r>
              <a:rPr sz="1200" spc="-5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prêmio  de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25" dirty="0">
                <a:solidFill>
                  <a:srgbClr val="404040"/>
                </a:solidFill>
                <a:latin typeface="Trebuchet MS"/>
                <a:cs typeface="Trebuchet MS"/>
              </a:rPr>
              <a:t>Livro</a:t>
            </a:r>
            <a:r>
              <a:rPr sz="12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404040"/>
                </a:solidFill>
                <a:latin typeface="Trebuchet MS"/>
                <a:cs typeface="Trebuchet MS"/>
              </a:rPr>
              <a:t>do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404040"/>
                </a:solidFill>
                <a:latin typeface="Trebuchet MS"/>
                <a:cs typeface="Trebuchet MS"/>
              </a:rPr>
              <a:t>Ano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404040"/>
                </a:solidFill>
                <a:latin typeface="Trebuchet MS"/>
                <a:cs typeface="Trebuchet MS"/>
              </a:rPr>
              <a:t>pela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5" dirty="0">
                <a:solidFill>
                  <a:srgbClr val="404040"/>
                </a:solidFill>
                <a:latin typeface="Trebuchet MS"/>
                <a:cs typeface="Trebuchet MS"/>
              </a:rPr>
              <a:t>Associação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Gaúcha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5" dirty="0">
                <a:solidFill>
                  <a:srgbClr val="404040"/>
                </a:solidFill>
                <a:latin typeface="Trebuchet MS"/>
                <a:cs typeface="Trebuchet MS"/>
              </a:rPr>
              <a:t>dos</a:t>
            </a:r>
            <a:r>
              <a:rPr sz="1200" spc="-40" dirty="0">
                <a:solidFill>
                  <a:srgbClr val="404040"/>
                </a:solidFill>
                <a:latin typeface="Trebuchet MS"/>
                <a:cs typeface="Trebuchet MS"/>
              </a:rPr>
              <a:t> Escritores.</a:t>
            </a:r>
            <a:r>
              <a:rPr sz="12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Atuou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como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10" dirty="0">
                <a:solidFill>
                  <a:srgbClr val="404040"/>
                </a:solidFill>
                <a:latin typeface="Trebuchet MS"/>
                <a:cs typeface="Trebuchet MS"/>
              </a:rPr>
              <a:t>bolsista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10" dirty="0">
                <a:solidFill>
                  <a:srgbClr val="404040"/>
                </a:solidFill>
                <a:latin typeface="Trebuchet MS"/>
                <a:cs typeface="Trebuchet MS"/>
              </a:rPr>
              <a:t>CAPES</a:t>
            </a:r>
            <a:r>
              <a:rPr sz="12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em</a:t>
            </a:r>
            <a:r>
              <a:rPr sz="12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projetos</a:t>
            </a:r>
            <a:r>
              <a:rPr sz="12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de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404040"/>
                </a:solidFill>
                <a:latin typeface="Trebuchet MS"/>
                <a:cs typeface="Trebuchet MS"/>
              </a:rPr>
              <a:t>pesquisas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voltados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404040"/>
                </a:solidFill>
                <a:latin typeface="Trebuchet MS"/>
                <a:cs typeface="Trebuchet MS"/>
              </a:rPr>
              <a:t>para 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estudos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literaturas </a:t>
            </a:r>
            <a:r>
              <a:rPr sz="1200" spc="-10" dirty="0">
                <a:solidFill>
                  <a:srgbClr val="404040"/>
                </a:solidFill>
                <a:latin typeface="Trebuchet MS"/>
                <a:cs typeface="Trebuchet MS"/>
              </a:rPr>
              <a:t>luso-africanas,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com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ênfase </a:t>
            </a:r>
            <a:r>
              <a:rPr sz="1200" spc="-10" dirty="0">
                <a:solidFill>
                  <a:srgbClr val="404040"/>
                </a:solidFill>
                <a:latin typeface="Trebuchet MS"/>
                <a:cs typeface="Trebuchet MS"/>
              </a:rPr>
              <a:t>nos </a:t>
            </a:r>
            <a:r>
              <a:rPr sz="1200" spc="-20" dirty="0">
                <a:solidFill>
                  <a:srgbClr val="404040"/>
                </a:solidFill>
                <a:latin typeface="Trebuchet MS"/>
                <a:cs typeface="Trebuchet MS"/>
              </a:rPr>
              <a:t>seguintes </a:t>
            </a:r>
            <a:r>
              <a:rPr sz="1200" spc="-25" dirty="0">
                <a:solidFill>
                  <a:srgbClr val="404040"/>
                </a:solidFill>
                <a:latin typeface="Trebuchet MS"/>
                <a:cs typeface="Trebuchet MS"/>
              </a:rPr>
              <a:t>temas: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colonialismo,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pós-colonialismo, </a:t>
            </a:r>
            <a:r>
              <a:rPr sz="1200" spc="-25" dirty="0">
                <a:solidFill>
                  <a:srgbClr val="404040"/>
                </a:solidFill>
                <a:latin typeface="Trebuchet MS"/>
                <a:cs typeface="Trebuchet MS"/>
              </a:rPr>
              <a:t>Identidade 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e  </a:t>
            </a:r>
            <a:r>
              <a:rPr sz="1200" spc="-5" dirty="0">
                <a:solidFill>
                  <a:srgbClr val="404040"/>
                </a:solidFill>
                <a:latin typeface="Trebuchet MS"/>
                <a:cs typeface="Trebuchet MS"/>
              </a:rPr>
              <a:t>diáspora </a:t>
            </a:r>
            <a:r>
              <a:rPr sz="1200" spc="-20" dirty="0">
                <a:solidFill>
                  <a:srgbClr val="404040"/>
                </a:solidFill>
                <a:latin typeface="Trebuchet MS"/>
                <a:cs typeface="Trebuchet MS"/>
              </a:rPr>
              <a:t>africana </a:t>
            </a:r>
            <a:r>
              <a:rPr sz="1200" dirty="0">
                <a:solidFill>
                  <a:srgbClr val="404040"/>
                </a:solidFill>
                <a:latin typeface="Trebuchet MS"/>
                <a:cs typeface="Trebuchet MS"/>
              </a:rPr>
              <a:t>na </a:t>
            </a:r>
            <a:r>
              <a:rPr sz="1200" spc="-15" dirty="0">
                <a:solidFill>
                  <a:srgbClr val="404040"/>
                </a:solidFill>
                <a:latin typeface="Trebuchet MS"/>
                <a:cs typeface="Trebuchet MS"/>
              </a:rPr>
              <a:t>pós-modernidade. </a:t>
            </a:r>
            <a:r>
              <a:rPr sz="1200" spc="-45" dirty="0">
                <a:solidFill>
                  <a:srgbClr val="404040"/>
                </a:solidFill>
                <a:latin typeface="Trebuchet MS"/>
                <a:cs typeface="Trebuchet MS"/>
              </a:rPr>
              <a:t>Atualmente, 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200" spc="-25" dirty="0">
                <a:solidFill>
                  <a:srgbClr val="404040"/>
                </a:solidFill>
                <a:latin typeface="Trebuchet MS"/>
                <a:cs typeface="Trebuchet MS"/>
              </a:rPr>
              <a:t>doutorando </a:t>
            </a:r>
            <a:r>
              <a:rPr sz="1200" spc="-30" dirty="0">
                <a:solidFill>
                  <a:srgbClr val="404040"/>
                </a:solidFill>
                <a:latin typeface="Trebuchet MS"/>
                <a:cs typeface="Trebuchet MS"/>
              </a:rPr>
              <a:t>em </a:t>
            </a:r>
            <a:r>
              <a:rPr sz="1200" spc="-50" dirty="0">
                <a:solidFill>
                  <a:srgbClr val="404040"/>
                </a:solidFill>
                <a:latin typeface="Trebuchet MS"/>
                <a:cs typeface="Trebuchet MS"/>
              </a:rPr>
              <a:t>Teoria </a:t>
            </a:r>
            <a:r>
              <a:rPr sz="1200" spc="-35" dirty="0">
                <a:solidFill>
                  <a:srgbClr val="404040"/>
                </a:solidFill>
                <a:latin typeface="Trebuchet MS"/>
                <a:cs typeface="Trebuchet MS"/>
              </a:rPr>
              <a:t>Literária </a:t>
            </a:r>
            <a:r>
              <a:rPr sz="1200" spc="-20" dirty="0">
                <a:solidFill>
                  <a:srgbClr val="404040"/>
                </a:solidFill>
                <a:latin typeface="Trebuchet MS"/>
                <a:cs typeface="Trebuchet MS"/>
              </a:rPr>
              <a:t>pela</a:t>
            </a:r>
            <a:r>
              <a:rPr sz="1200" spc="-2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200" spc="-20" dirty="0">
                <a:solidFill>
                  <a:srgbClr val="404040"/>
                </a:solidFill>
                <a:latin typeface="Trebuchet MS"/>
                <a:cs typeface="Trebuchet MS"/>
              </a:rPr>
              <a:t>PUCRS.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9226" y="2117826"/>
            <a:ext cx="3171190" cy="1229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35380">
              <a:lnSpc>
                <a:spcPct val="131500"/>
              </a:lnSpc>
              <a:spcBef>
                <a:spcPts val="100"/>
              </a:spcBef>
            </a:pPr>
            <a:r>
              <a:rPr sz="2000" spc="15" dirty="0">
                <a:solidFill>
                  <a:srgbClr val="404040"/>
                </a:solidFill>
                <a:latin typeface="Trebuchet MS"/>
                <a:cs typeface="Trebuchet MS"/>
              </a:rPr>
              <a:t>LILIA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SCHWARCZ 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GÊNESE</a:t>
            </a:r>
            <a:r>
              <a:rPr sz="2000" spc="-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30" dirty="0">
                <a:solidFill>
                  <a:srgbClr val="404040"/>
                </a:solidFill>
                <a:latin typeface="Trebuchet MS"/>
                <a:cs typeface="Trebuchet MS"/>
              </a:rPr>
              <a:t>ANDRADE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1400" spc="-15" dirty="0">
                <a:solidFill>
                  <a:srgbClr val="404040"/>
                </a:solidFill>
                <a:latin typeface="Trebuchet MS"/>
                <a:cs typeface="Trebuchet MS"/>
              </a:rPr>
              <a:t>Provocação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JEFERSON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TENÓRIO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8236" y="1651228"/>
            <a:ext cx="2694940" cy="827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1500"/>
              </a:lnSpc>
              <a:spcBef>
                <a:spcPts val="100"/>
              </a:spcBef>
            </a:pPr>
            <a:r>
              <a:rPr sz="2000" spc="-100" dirty="0">
                <a:solidFill>
                  <a:srgbClr val="404040"/>
                </a:solidFill>
                <a:latin typeface="Trebuchet MS"/>
                <a:cs typeface="Trebuchet MS"/>
              </a:rPr>
              <a:t>29/06,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20h15 </a:t>
            </a:r>
            <a:r>
              <a:rPr sz="2000" spc="65" dirty="0">
                <a:solidFill>
                  <a:srgbClr val="404040"/>
                </a:solidFill>
                <a:latin typeface="Trebuchet MS"/>
                <a:cs typeface="Trebuchet MS"/>
              </a:rPr>
              <a:t>às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22h  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TEATRO </a:t>
            </a:r>
            <a:r>
              <a:rPr sz="2000" spc="-35" dirty="0">
                <a:solidFill>
                  <a:srgbClr val="404040"/>
                </a:solidFill>
                <a:latin typeface="Trebuchet MS"/>
                <a:cs typeface="Trebuchet MS"/>
              </a:rPr>
              <a:t>PAULO</a:t>
            </a:r>
            <a:r>
              <a:rPr sz="2000" spc="-20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AUTRAN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2694" y="997711"/>
            <a:ext cx="72294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05" dirty="0"/>
              <a:t>ENCONTRO: </a:t>
            </a:r>
            <a:r>
              <a:rPr spc="180" dirty="0"/>
              <a:t>BRASIS </a:t>
            </a:r>
            <a:r>
              <a:rPr spc="120" dirty="0"/>
              <a:t>REFLETIDOS </a:t>
            </a:r>
            <a:r>
              <a:rPr spc="215" dirty="0"/>
              <a:t>EM</a:t>
            </a:r>
            <a:r>
              <a:rPr spc="500" dirty="0"/>
              <a:t> </a:t>
            </a:r>
            <a:r>
              <a:rPr spc="125" dirty="0"/>
              <a:t>CENA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12694" y="1921588"/>
            <a:ext cx="7870190" cy="4643755"/>
          </a:xfrm>
          <a:prstGeom prst="rect">
            <a:avLst/>
          </a:prstGeom>
        </p:spPr>
        <p:txBody>
          <a:bodyPr vert="horz" wrap="square" lIns="0" tIns="1689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2000" spc="110" dirty="0">
                <a:solidFill>
                  <a:srgbClr val="404040"/>
                </a:solidFill>
                <a:latin typeface="Trebuchet MS"/>
                <a:cs typeface="Trebuchet MS"/>
              </a:rPr>
              <a:t>JAQUELINE</a:t>
            </a:r>
            <a:r>
              <a:rPr sz="2000" spc="1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30" dirty="0">
                <a:solidFill>
                  <a:srgbClr val="404040"/>
                </a:solidFill>
                <a:latin typeface="Trebuchet MS"/>
                <a:cs typeface="Trebuchet MS"/>
              </a:rPr>
              <a:t>ELESBÃO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400" spc="145" dirty="0">
                <a:solidFill>
                  <a:srgbClr val="404040"/>
                </a:solidFill>
                <a:latin typeface="Trebuchet MS"/>
                <a:cs typeface="Trebuchet MS"/>
              </a:rPr>
              <a:t>Mediação</a:t>
            </a:r>
            <a:r>
              <a:rPr sz="1400" spc="2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400" spc="114" dirty="0">
                <a:solidFill>
                  <a:srgbClr val="404040"/>
                </a:solidFill>
                <a:latin typeface="Trebuchet MS"/>
                <a:cs typeface="Trebuchet MS"/>
              </a:rPr>
              <a:t>Sesc</a:t>
            </a:r>
            <a:endParaRPr sz="1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30" dirty="0">
                <a:solidFill>
                  <a:srgbClr val="404040"/>
                </a:solidFill>
                <a:latin typeface="Trebuchet MS"/>
                <a:cs typeface="Trebuchet MS"/>
              </a:rPr>
              <a:t>30/06, </a:t>
            </a: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18h </a:t>
            </a:r>
            <a:r>
              <a:rPr sz="2000" spc="150" dirty="0">
                <a:solidFill>
                  <a:srgbClr val="404040"/>
                </a:solidFill>
                <a:latin typeface="Trebuchet MS"/>
                <a:cs typeface="Trebuchet MS"/>
              </a:rPr>
              <a:t>às</a:t>
            </a:r>
            <a:r>
              <a:rPr sz="2000" spc="5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05" dirty="0">
                <a:solidFill>
                  <a:srgbClr val="404040"/>
                </a:solidFill>
                <a:latin typeface="Trebuchet MS"/>
                <a:cs typeface="Trebuchet MS"/>
              </a:rPr>
              <a:t>19h30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2000" spc="85" dirty="0">
                <a:solidFill>
                  <a:srgbClr val="404040"/>
                </a:solidFill>
                <a:latin typeface="Trebuchet MS"/>
                <a:cs typeface="Trebuchet MS"/>
              </a:rPr>
              <a:t>TEATRO PAULO</a:t>
            </a:r>
            <a:r>
              <a:rPr sz="2000" spc="2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40" dirty="0">
                <a:solidFill>
                  <a:srgbClr val="404040"/>
                </a:solidFill>
                <a:latin typeface="Trebuchet MS"/>
                <a:cs typeface="Trebuchet MS"/>
              </a:rPr>
              <a:t>AUTRAN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>
              <a:latin typeface="Trebuchet MS"/>
              <a:cs typeface="Trebuchet MS"/>
            </a:endParaRPr>
          </a:p>
          <a:p>
            <a:pPr marL="12700" marR="931544">
              <a:lnSpc>
                <a:spcPts val="1730"/>
              </a:lnSpc>
              <a:spcBef>
                <a:spcPts val="5"/>
              </a:spcBef>
            </a:pPr>
            <a:r>
              <a:rPr sz="1500" spc="-30" dirty="0">
                <a:solidFill>
                  <a:srgbClr val="404040"/>
                </a:solidFill>
                <a:latin typeface="Trebuchet MS"/>
                <a:cs typeface="Trebuchet MS"/>
              </a:rPr>
              <a:t>Entre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antropofagia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brasilidade, história </a:t>
            </a:r>
            <a:r>
              <a:rPr sz="1500" spc="-20" dirty="0">
                <a:solidFill>
                  <a:srgbClr val="404040"/>
                </a:solidFill>
                <a:latin typeface="Trebuchet MS"/>
                <a:cs typeface="Trebuchet MS"/>
              </a:rPr>
              <a:t>real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utopia, de que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Brasis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falam </a:t>
            </a:r>
            <a:r>
              <a:rPr sz="1500" spc="40" dirty="0">
                <a:solidFill>
                  <a:srgbClr val="404040"/>
                </a:solidFill>
                <a:latin typeface="Trebuchet MS"/>
                <a:cs typeface="Trebuchet MS"/>
              </a:rPr>
              <a:t>os 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encenadores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artes</a:t>
            </a:r>
            <a:r>
              <a:rPr sz="1500" spc="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cênicas?</a:t>
            </a:r>
            <a:endParaRPr sz="15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00">
              <a:latin typeface="Trebuchet MS"/>
              <a:cs typeface="Trebuchet MS"/>
            </a:endParaRPr>
          </a:p>
          <a:p>
            <a:pPr marL="12700" marR="5080">
              <a:lnSpc>
                <a:spcPct val="96000"/>
              </a:lnSpc>
            </a:pP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Jaqueline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Elesbão </a:t>
            </a:r>
            <a:r>
              <a:rPr sz="1500" spc="360" dirty="0">
                <a:solidFill>
                  <a:srgbClr val="404040"/>
                </a:solidFill>
                <a:latin typeface="Trebuchet MS"/>
                <a:cs typeface="Trebuchet MS"/>
              </a:rPr>
              <a:t>–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negra,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bailarina, </a:t>
            </a:r>
            <a:r>
              <a:rPr sz="1500" spc="40" dirty="0">
                <a:solidFill>
                  <a:srgbClr val="404040"/>
                </a:solidFill>
                <a:latin typeface="Trebuchet MS"/>
                <a:cs typeface="Trebuchet MS"/>
              </a:rPr>
              <a:t>drag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king,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produtora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ativista </a:t>
            </a:r>
            <a:r>
              <a:rPr sz="1500" spc="65" dirty="0">
                <a:solidFill>
                  <a:srgbClr val="404040"/>
                </a:solidFill>
                <a:latin typeface="Trebuchet MS"/>
                <a:cs typeface="Trebuchet MS"/>
              </a:rPr>
              <a:t>das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questões 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femininas,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étnicas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55" dirty="0">
                <a:solidFill>
                  <a:srgbClr val="404040"/>
                </a:solidFill>
                <a:latin typeface="Trebuchet MS"/>
                <a:cs typeface="Trebuchet MS"/>
              </a:rPr>
              <a:t>causas </a:t>
            </a:r>
            <a:r>
              <a:rPr sz="1500" spc="-60" dirty="0">
                <a:solidFill>
                  <a:srgbClr val="404040"/>
                </a:solidFill>
                <a:latin typeface="Trebuchet MS"/>
                <a:cs typeface="Trebuchet MS"/>
              </a:rPr>
              <a:t>LGBT.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Sua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carreira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profissional se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estende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por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mais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17  </a:t>
            </a:r>
            <a:r>
              <a:rPr sz="1500" spc="45" dirty="0">
                <a:solidFill>
                  <a:srgbClr val="404040"/>
                </a:solidFill>
                <a:latin typeface="Trebuchet MS"/>
                <a:cs typeface="Trebuchet MS"/>
              </a:rPr>
              <a:t>anos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com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grupos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500" spc="-35" dirty="0">
                <a:solidFill>
                  <a:srgbClr val="404040"/>
                </a:solidFill>
                <a:latin typeface="Trebuchet MS"/>
                <a:cs typeface="Trebuchet MS"/>
              </a:rPr>
              <a:t>teatro,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dança,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cias,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projetos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montagens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coreográficas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nacionais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internacionais. </a:t>
            </a:r>
            <a:r>
              <a:rPr sz="1500" spc="60" dirty="0">
                <a:solidFill>
                  <a:srgbClr val="404040"/>
                </a:solidFill>
                <a:latin typeface="Trebuchet MS"/>
                <a:cs typeface="Trebuchet MS"/>
              </a:rPr>
              <a:t>Suas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permissões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dedicações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artísticas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atravessam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performance,  </a:t>
            </a:r>
            <a:r>
              <a:rPr sz="1500" spc="-35" dirty="0">
                <a:solidFill>
                  <a:srgbClr val="404040"/>
                </a:solidFill>
                <a:latin typeface="Trebuchet MS"/>
                <a:cs typeface="Trebuchet MS"/>
              </a:rPr>
              <a:t>teatro,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dança,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dublagem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cinema.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Idealizadora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fundadora do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Coletivo Ponto </a:t>
            </a:r>
            <a:r>
              <a:rPr sz="1500" spc="-30" dirty="0">
                <a:solidFill>
                  <a:srgbClr val="404040"/>
                </a:solidFill>
                <a:latin typeface="Trebuchet MS"/>
                <a:cs typeface="Trebuchet MS"/>
              </a:rPr>
              <a:t>Art,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onde 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é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Diretora </a:t>
            </a:r>
            <a:r>
              <a:rPr sz="1500" dirty="0">
                <a:solidFill>
                  <a:srgbClr val="404040"/>
                </a:solidFill>
                <a:latin typeface="Trebuchet MS"/>
                <a:cs typeface="Trebuchet MS"/>
              </a:rPr>
              <a:t>artística.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Desenvolvendo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sua </a:t>
            </a:r>
            <a:r>
              <a:rPr sz="1500" spc="40" dirty="0">
                <a:solidFill>
                  <a:srgbClr val="404040"/>
                </a:solidFill>
                <a:latin typeface="Trebuchet MS"/>
                <a:cs typeface="Trebuchet MS"/>
              </a:rPr>
              <a:t>pesquisa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em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cima </a:t>
            </a:r>
            <a:r>
              <a:rPr sz="1500" spc="55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500" spc="5" dirty="0">
                <a:solidFill>
                  <a:srgbClr val="404040"/>
                </a:solidFill>
                <a:latin typeface="Trebuchet MS"/>
                <a:cs typeface="Trebuchet MS"/>
              </a:rPr>
              <a:t>Resiliência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 </a:t>
            </a:r>
            <a:r>
              <a:rPr sz="1500" spc="60" dirty="0">
                <a:solidFill>
                  <a:srgbClr val="404040"/>
                </a:solidFill>
                <a:latin typeface="Trebuchet MS"/>
                <a:cs typeface="Trebuchet MS"/>
              </a:rPr>
              <a:t>corpo-  </a:t>
            </a:r>
            <a:r>
              <a:rPr sz="1500" spc="10" dirty="0">
                <a:solidFill>
                  <a:srgbClr val="404040"/>
                </a:solidFill>
                <a:latin typeface="Trebuchet MS"/>
                <a:cs typeface="Trebuchet MS"/>
              </a:rPr>
              <a:t>história </a:t>
            </a:r>
            <a:r>
              <a:rPr sz="1500" spc="55" dirty="0">
                <a:solidFill>
                  <a:srgbClr val="404040"/>
                </a:solidFill>
                <a:latin typeface="Trebuchet MS"/>
                <a:cs typeface="Trebuchet MS"/>
              </a:rPr>
              <a:t>da </a:t>
            </a:r>
            <a:r>
              <a:rPr sz="1500" spc="-15" dirty="0">
                <a:solidFill>
                  <a:srgbClr val="404040"/>
                </a:solidFill>
                <a:latin typeface="Trebuchet MS"/>
                <a:cs typeface="Trebuchet MS"/>
              </a:rPr>
              <a:t>mulher </a:t>
            </a:r>
            <a:r>
              <a:rPr sz="1500" spc="-10" dirty="0">
                <a:solidFill>
                  <a:srgbClr val="404040"/>
                </a:solidFill>
                <a:latin typeface="Trebuchet MS"/>
                <a:cs typeface="Trebuchet MS"/>
              </a:rPr>
              <a:t>negra.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Desta </a:t>
            </a:r>
            <a:r>
              <a:rPr sz="1500" spc="40" dirty="0">
                <a:solidFill>
                  <a:srgbClr val="404040"/>
                </a:solidFill>
                <a:latin typeface="Trebuchet MS"/>
                <a:cs typeface="Trebuchet MS"/>
              </a:rPr>
              <a:t>pesquisa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surge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500" spc="20" dirty="0">
                <a:solidFill>
                  <a:srgbClr val="404040"/>
                </a:solidFill>
                <a:latin typeface="Trebuchet MS"/>
                <a:cs typeface="Trebuchet MS"/>
              </a:rPr>
              <a:t>coordenação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mediação </a:t>
            </a:r>
            <a:r>
              <a:rPr sz="1500" spc="-5" dirty="0">
                <a:solidFill>
                  <a:srgbClr val="404040"/>
                </a:solidFill>
                <a:latin typeface="Trebuchet MS"/>
                <a:cs typeface="Trebuchet MS"/>
              </a:rPr>
              <a:t>de </a:t>
            </a:r>
            <a:r>
              <a:rPr sz="1500" spc="30" dirty="0">
                <a:solidFill>
                  <a:srgbClr val="404040"/>
                </a:solidFill>
                <a:latin typeface="Trebuchet MS"/>
                <a:cs typeface="Trebuchet MS"/>
              </a:rPr>
              <a:t>workshops 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com </a:t>
            </a:r>
            <a:r>
              <a:rPr sz="1500" spc="60" dirty="0">
                <a:solidFill>
                  <a:srgbClr val="404040"/>
                </a:solidFill>
                <a:latin typeface="Trebuchet MS"/>
                <a:cs typeface="Trebuchet MS"/>
              </a:rPr>
              <a:t>essas </a:t>
            </a:r>
            <a:r>
              <a:rPr sz="1500" spc="40" dirty="0">
                <a:solidFill>
                  <a:srgbClr val="404040"/>
                </a:solidFill>
                <a:latin typeface="Trebuchet MS"/>
                <a:cs typeface="Trebuchet MS"/>
              </a:rPr>
              <a:t>pautas </a:t>
            </a:r>
            <a:r>
              <a:rPr sz="1500" spc="-65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500" spc="15" dirty="0">
                <a:solidFill>
                  <a:srgbClr val="404040"/>
                </a:solidFill>
                <a:latin typeface="Trebuchet MS"/>
                <a:cs typeface="Trebuchet MS"/>
              </a:rPr>
              <a:t>oficinas com </a:t>
            </a:r>
            <a:r>
              <a:rPr sz="1500" spc="5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1500" spc="35" dirty="0">
                <a:solidFill>
                  <a:srgbClr val="404040"/>
                </a:solidFill>
                <a:latin typeface="Trebuchet MS"/>
                <a:cs typeface="Trebuchet MS"/>
              </a:rPr>
              <a:t>busca </a:t>
            </a:r>
            <a:r>
              <a:rPr sz="1500" spc="25" dirty="0">
                <a:solidFill>
                  <a:srgbClr val="404040"/>
                </a:solidFill>
                <a:latin typeface="Trebuchet MS"/>
                <a:cs typeface="Trebuchet MS"/>
              </a:rPr>
              <a:t>do</a:t>
            </a:r>
            <a:r>
              <a:rPr sz="1500" spc="3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500" spc="-15" dirty="0">
                <a:solidFill>
                  <a:srgbClr val="404040"/>
                </a:solidFill>
                <a:latin typeface="Trebuchet MS"/>
                <a:cs typeface="Trebuchet MS"/>
              </a:rPr>
              <a:t>corpo.</a:t>
            </a:r>
            <a:endParaRPr sz="15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2642</Words>
  <Application>Microsoft Office PowerPoint</Application>
  <PresentationFormat>Widescreen</PresentationFormat>
  <Paragraphs>138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Carlito</vt:lpstr>
      <vt:lpstr>Trebuchet MS</vt:lpstr>
      <vt:lpstr>Office Theme</vt:lpstr>
      <vt:lpstr>PROGRAMAÇÃO</vt:lpstr>
      <vt:lpstr>ENCONTRO: AS ARANHAS, OS GUARANI E  ALGUNS EUROPEUS</vt:lpstr>
      <vt:lpstr>ABERTURA INSTITUCIONAL</vt:lpstr>
      <vt:lpstr>ABERTURA-MANIFESTO</vt:lpstr>
      <vt:lpstr>CONFERÊNCIA DE ABERTURA:  QUEM INVENTOU O BRASIL?</vt:lpstr>
      <vt:lpstr>ENCONTRO: CONFRONTAR IMAGENS E REVIRAR  MEMÓRIAS</vt:lpstr>
      <vt:lpstr>ABERTURA-MANIFESTO</vt:lpstr>
      <vt:lpstr>MESA 1: ENTRE TRÊS BRASIS  (1822, 1922, 2022)</vt:lpstr>
      <vt:lpstr>ENCONTRO: BRASIS REFLETIDOS EM CENA</vt:lpstr>
      <vt:lpstr>ABERTURA-MANIFESTO</vt:lpstr>
      <vt:lpstr>MESA 2: VOZES RESISTENTES  NARRAM O BRASIL</vt:lpstr>
      <vt:lpstr>APRESENTAÇÃO:  BOCAAAAAAA</vt:lpstr>
      <vt:lpstr>ENCONTRO: CORPO-TERRA E  CONTRACOLONIALIDADE</vt:lpstr>
      <vt:lpstr>APRESENTAÇÃO: TUDO DE  NOVO</vt:lpstr>
      <vt:lpstr>ENCONTRO: ACESSO E REINVENÇÃO – CAMINHOS DAS NARRATIVAS ANCESTRAIS</vt:lpstr>
      <vt:lpstr>ENCONTRO: PALAVRA VIVA – UMA COMPLEXA  DRAMATURGIA DOS AFETOS LANÇAMENTO DO LIVRO PALAVRA VIVA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</dc:title>
  <dc:creator>Felipe Teixeira Mendes Torres</dc:creator>
  <cp:lastModifiedBy>Jacqueline De Lima Barbosa</cp:lastModifiedBy>
  <cp:revision>1</cp:revision>
  <dcterms:created xsi:type="dcterms:W3CDTF">2022-06-10T21:20:30Z</dcterms:created>
  <dcterms:modified xsi:type="dcterms:W3CDTF">2022-06-21T20:31:21Z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2022-06-10T00:00:00Z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2022-06-10T00:00:00Z</vt:filetime>
  </property>
</Properties>
</file>